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no"?><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15"/>
    <p:sldId id="257" r:id="rId16"/>
    <p:sldId id="258" r:id="rId17"/>
    <p:sldId id="259" r:id="rId18"/>
    <p:sldId id="260" r:id="rId19"/>
    <p:sldId id="261" r:id="rId20"/>
    <p:sldId id="262" r:id="rId21"/>
    <p:sldId id="263" r:id="rId22"/>
    <p:sldId id="264" r:id="rId23"/>
  </p:sldIdLst>
  <p:sldSz cx="18288000" cy="10287000"/>
  <p:notesSz cx="6858000" cy="9144000"/>
  <p:embeddedFontLst>
    <p:embeddedFont>
      <p:font typeface="Playlist Script" charset="1" panose="00000000000000000000"/>
      <p:regular r:id="rId6"/>
    </p:embeddedFont>
    <p:embeddedFont>
      <p:font typeface="Arimo" charset="1" panose="020B0604020202020204"/>
      <p:regular r:id="rId7"/>
    </p:embeddedFont>
    <p:embeddedFont>
      <p:font typeface="Arimo Bold" charset="1" panose="020B0704020202020204"/>
      <p:regular r:id="rId8"/>
    </p:embeddedFont>
    <p:embeddedFont>
      <p:font typeface="Arimo Italics" charset="1" panose="020B0604020202090204"/>
      <p:regular r:id="rId9"/>
    </p:embeddedFont>
    <p:embeddedFont>
      <p:font typeface="Arimo Bold Italics" charset="1" panose="020B0704020202090204"/>
      <p:regular r:id="rId10"/>
    </p:embeddedFont>
    <p:embeddedFont>
      <p:font typeface="Lovelo" charset="1" panose="02000000000000000000"/>
      <p:regular r:id="rId11"/>
    </p:embeddedFont>
    <p:embeddedFont>
      <p:font typeface="Pluma" charset="1" panose="00000000000000000000"/>
      <p:regular r:id="rId12"/>
    </p:embeddedFont>
    <p:embeddedFont>
      <p:font typeface="Pluma Bold" charset="1" panose="00000000000000000000"/>
      <p:regular r:id="rId13"/>
    </p:embeddedFont>
    <p:embeddedFont>
      <p:font typeface="Varela Round" charset="1" panose="00000500000000000000"/>
      <p:regular r:id="rId1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no"?><Relationships xmlns="http://schemas.openxmlformats.org/package/2006/relationships"><Relationship Id="rId1" Target="slideMasters/slideMaster1.xml" Type="http://schemas.openxmlformats.org/officeDocument/2006/relationships/slideMaster"/><Relationship Id="rId10" Target="fonts/font10.fntdata" Type="http://schemas.openxmlformats.org/officeDocument/2006/relationships/font"/><Relationship Id="rId11" Target="fonts/font11.fntdata" Type="http://schemas.openxmlformats.org/officeDocument/2006/relationships/font"/><Relationship Id="rId12" Target="fonts/font12.fntdata" Type="http://schemas.openxmlformats.org/officeDocument/2006/relationships/font"/><Relationship Id="rId13" Target="fonts/font13.fntdata" Type="http://schemas.openxmlformats.org/officeDocument/2006/relationships/font"/><Relationship Id="rId14" Target="fonts/font14.fntdata" Type="http://schemas.openxmlformats.org/officeDocument/2006/relationships/font"/><Relationship Id="rId15" Target="slides/slide1.xml" Type="http://schemas.openxmlformats.org/officeDocument/2006/relationships/slide"/><Relationship Id="rId16" Target="slides/slide2.xml" Type="http://schemas.openxmlformats.org/officeDocument/2006/relationships/slide"/><Relationship Id="rId17" Target="slides/slide3.xml" Type="http://schemas.openxmlformats.org/officeDocument/2006/relationships/slide"/><Relationship Id="rId18" Target="slides/slide4.xml" Type="http://schemas.openxmlformats.org/officeDocument/2006/relationships/slide"/><Relationship Id="rId19" Target="slides/slide5.xml" Type="http://schemas.openxmlformats.org/officeDocument/2006/relationships/slide"/><Relationship Id="rId2" Target="presProps.xml" Type="http://schemas.openxmlformats.org/officeDocument/2006/relationships/presProps"/><Relationship Id="rId20" Target="slides/slide6.xml" Type="http://schemas.openxmlformats.org/officeDocument/2006/relationships/slide"/><Relationship Id="rId21" Target="slides/slide7.xml" Type="http://schemas.openxmlformats.org/officeDocument/2006/relationships/slide"/><Relationship Id="rId22" Target="slides/slide8.xml" Type="http://schemas.openxmlformats.org/officeDocument/2006/relationships/slide"/><Relationship Id="rId23" Target="slides/slide9.xml" Type="http://schemas.openxmlformats.org/officeDocument/2006/relationships/slide"/><Relationship Id="rId3" Target="viewProps.xml" Type="http://schemas.openxmlformats.org/officeDocument/2006/relationships/viewProps"/><Relationship Id="rId4" Target="theme/theme1.xml" Type="http://schemas.openxmlformats.org/officeDocument/2006/relationships/theme"/><Relationship Id="rId5" Target="tableStyles.xml" Type="http://schemas.openxmlformats.org/officeDocument/2006/relationships/tableStyles"/><Relationship Id="rId6" Target="fonts/font6.fntdata" Type="http://schemas.openxmlformats.org/officeDocument/2006/relationships/font"/><Relationship Id="rId7" Target="fonts/font7.fntdata" Type="http://schemas.openxmlformats.org/officeDocument/2006/relationships/font"/><Relationship Id="rId8" Target="fonts/font8.fntdata" Type="http://schemas.openxmlformats.org/officeDocument/2006/relationships/font"/><Relationship Id="rId9" Target="fonts/font9.fntdata" Type="http://schemas.openxmlformats.org/officeDocument/2006/relationships/font"/></Relationships>
</file>

<file path=ppt/slideLayouts/_rels/slideLayout1.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no"?><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9.svg" Type="http://schemas.openxmlformats.org/officeDocument/2006/relationships/image"/><Relationship Id="rId11" Target="../media/image10.png" Type="http://schemas.openxmlformats.org/officeDocument/2006/relationships/image"/><Relationship Id="rId12" Target="../media/image11.png" Type="http://schemas.openxmlformats.org/officeDocument/2006/relationships/image"/><Relationship Id="rId13" Target="../media/image12.png" Type="http://schemas.openxmlformats.org/officeDocument/2006/relationships/image"/><Relationship Id="rId14" Target="../media/image13.svg" Type="http://schemas.openxmlformats.org/officeDocument/2006/relationships/image"/><Relationship Id="rId15" Target="../media/image14.png" Type="http://schemas.openxmlformats.org/officeDocument/2006/relationships/image"/><Relationship Id="rId16" Target="../media/image15.svg" Type="http://schemas.openxmlformats.org/officeDocument/2006/relationships/image"/><Relationship Id="rId17" Target="../media/image16.png" Type="http://schemas.openxmlformats.org/officeDocument/2006/relationships/image"/><Relationship Id="rId18" Target="../media/image17.svg" Type="http://schemas.openxmlformats.org/officeDocument/2006/relationships/image"/><Relationship Id="rId19" Target="../media/image18.png" Type="http://schemas.openxmlformats.org/officeDocument/2006/relationships/image"/><Relationship Id="rId2" Target="../media/image1.jpeg" Type="http://schemas.openxmlformats.org/officeDocument/2006/relationships/image"/><Relationship Id="rId20" Target="../media/image19.sv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4.png" Type="http://schemas.openxmlformats.org/officeDocument/2006/relationships/image"/><Relationship Id="rId6" Target="../media/image5.png" Type="http://schemas.openxmlformats.org/officeDocument/2006/relationships/image"/><Relationship Id="rId7" Target="../media/image6.jpeg" Type="http://schemas.openxmlformats.org/officeDocument/2006/relationships/image"/><Relationship Id="rId8" Target="../media/image7.png" Type="http://schemas.openxmlformats.org/officeDocument/2006/relationships/image"/><Relationship Id="rId9" Target="../media/image8.png" Type="http://schemas.openxmlformats.org/officeDocument/2006/relationships/image"/></Relationships>
</file>

<file path=ppt/slides/_rels/slide2.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0.jpeg" Type="http://schemas.openxmlformats.org/officeDocument/2006/relationships/image"/><Relationship Id="rId3" Target="../media/image21.png" Type="http://schemas.openxmlformats.org/officeDocument/2006/relationships/image"/><Relationship Id="rId4" Target="../media/image22.png" Type="http://schemas.openxmlformats.org/officeDocument/2006/relationships/image"/><Relationship Id="rId5" Target="../media/image23.png" Type="http://schemas.openxmlformats.org/officeDocument/2006/relationships/image"/><Relationship Id="rId6" Target="../media/image24.png" Type="http://schemas.openxmlformats.org/officeDocument/2006/relationships/image"/><Relationship Id="rId7" Target="../media/image25.png" Type="http://schemas.openxmlformats.org/officeDocument/2006/relationships/image"/><Relationship Id="rId8" Target="../media/image26.png" Type="http://schemas.openxmlformats.org/officeDocument/2006/relationships/image"/><Relationship Id="rId9" Target="../media/image27.png" Type="http://schemas.openxmlformats.org/officeDocument/2006/relationships/image"/></Relationships>
</file>

<file path=ppt/slides/_rels/slide3.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19.svg" Type="http://schemas.openxmlformats.org/officeDocument/2006/relationships/image"/><Relationship Id="rId11" Target="../media/image33.png" Type="http://schemas.openxmlformats.org/officeDocument/2006/relationships/image"/><Relationship Id="rId12" Target="../media/image34.svg" Type="http://schemas.openxmlformats.org/officeDocument/2006/relationships/image"/><Relationship Id="rId13" Target="../media/image35.png" Type="http://schemas.openxmlformats.org/officeDocument/2006/relationships/image"/><Relationship Id="rId14" Target="../media/image36.png" Type="http://schemas.openxmlformats.org/officeDocument/2006/relationships/image"/><Relationship Id="rId15" Target="../media/image37.svg" Type="http://schemas.openxmlformats.org/officeDocument/2006/relationships/image"/><Relationship Id="rId2" Target="../media/image28.jpeg" Type="http://schemas.openxmlformats.org/officeDocument/2006/relationships/image"/><Relationship Id="rId3" Target="../media/image5.png" Type="http://schemas.openxmlformats.org/officeDocument/2006/relationships/image"/><Relationship Id="rId4" Target="../media/image29.png" Type="http://schemas.openxmlformats.org/officeDocument/2006/relationships/image"/><Relationship Id="rId5" Target="../media/image30.svg" Type="http://schemas.openxmlformats.org/officeDocument/2006/relationships/image"/><Relationship Id="rId6" Target="../media/image26.png" Type="http://schemas.openxmlformats.org/officeDocument/2006/relationships/image"/><Relationship Id="rId7" Target="../media/image31.png" Type="http://schemas.openxmlformats.org/officeDocument/2006/relationships/image"/><Relationship Id="rId8" Target="../media/image32.png" Type="http://schemas.openxmlformats.org/officeDocument/2006/relationships/image"/><Relationship Id="rId9" Target="../media/image18.png" Type="http://schemas.openxmlformats.org/officeDocument/2006/relationships/image"/></Relationships>
</file>

<file path=ppt/slides/_rels/slide4.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26.png" Type="http://schemas.openxmlformats.org/officeDocument/2006/relationships/image"/><Relationship Id="rId11" Target="../media/image43.png" Type="http://schemas.openxmlformats.org/officeDocument/2006/relationships/image"/><Relationship Id="rId2" Target="../media/image28.jpeg" Type="http://schemas.openxmlformats.org/officeDocument/2006/relationships/image"/><Relationship Id="rId3" Target="../media/image38.png" Type="http://schemas.openxmlformats.org/officeDocument/2006/relationships/image"/><Relationship Id="rId4" Target="../media/image39.svg" Type="http://schemas.openxmlformats.org/officeDocument/2006/relationships/image"/><Relationship Id="rId5" Target="../media/image4.png" Type="http://schemas.openxmlformats.org/officeDocument/2006/relationships/image"/><Relationship Id="rId6" Target="../media/image40.png" Type="http://schemas.openxmlformats.org/officeDocument/2006/relationships/image"/><Relationship Id="rId7" Target="../media/image10.png" Type="http://schemas.openxmlformats.org/officeDocument/2006/relationships/image"/><Relationship Id="rId8" Target="../media/image41.png" Type="http://schemas.openxmlformats.org/officeDocument/2006/relationships/image"/><Relationship Id="rId9" Target="../media/image42.svg" Type="http://schemas.openxmlformats.org/officeDocument/2006/relationships/image"/></Relationships>
</file>

<file path=ppt/slides/_rels/slide5.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10.png" Type="http://schemas.openxmlformats.org/officeDocument/2006/relationships/image"/><Relationship Id="rId11" Target="../media/image46.png" Type="http://schemas.openxmlformats.org/officeDocument/2006/relationships/image"/><Relationship Id="rId12" Target="../media/image47.svg" Type="http://schemas.openxmlformats.org/officeDocument/2006/relationships/image"/><Relationship Id="rId2" Target="../media/image20.jpeg" Type="http://schemas.openxmlformats.org/officeDocument/2006/relationships/image"/><Relationship Id="rId3" Target="../media/image22.png" Type="http://schemas.openxmlformats.org/officeDocument/2006/relationships/image"/><Relationship Id="rId4" Target="../media/image5.png" Type="http://schemas.openxmlformats.org/officeDocument/2006/relationships/image"/><Relationship Id="rId5" Target="../media/image8.png" Type="http://schemas.openxmlformats.org/officeDocument/2006/relationships/image"/><Relationship Id="rId6" Target="../media/image9.svg" Type="http://schemas.openxmlformats.org/officeDocument/2006/relationships/image"/><Relationship Id="rId7" Target="../media/image44.jpeg" Type="http://schemas.openxmlformats.org/officeDocument/2006/relationships/image"/><Relationship Id="rId8" Target="../media/image31.png" Type="http://schemas.openxmlformats.org/officeDocument/2006/relationships/image"/><Relationship Id="rId9" Target="../media/image45.png" Type="http://schemas.openxmlformats.org/officeDocument/2006/relationships/image"/></Relationships>
</file>

<file path=ppt/slides/_rels/slide6.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48.png" Type="http://schemas.openxmlformats.org/officeDocument/2006/relationships/image"/><Relationship Id="rId3" Target="../media/image49.png" Type="http://schemas.openxmlformats.org/officeDocument/2006/relationships/image"/><Relationship Id="rId4" Target="../media/image31.png" Type="http://schemas.openxmlformats.org/officeDocument/2006/relationships/image"/><Relationship Id="rId5" Target="../media/image44.jpeg" Type="http://schemas.openxmlformats.org/officeDocument/2006/relationships/image"/><Relationship Id="rId6" Target="../media/image18.png" Type="http://schemas.openxmlformats.org/officeDocument/2006/relationships/image"/><Relationship Id="rId7" Target="../media/image19.svg" Type="http://schemas.openxmlformats.org/officeDocument/2006/relationships/image"/><Relationship Id="rId8" Target="../media/image3.png" Type="http://schemas.openxmlformats.org/officeDocument/2006/relationships/image"/><Relationship Id="rId9" Target="../media/image50.png" Type="http://schemas.openxmlformats.org/officeDocument/2006/relationships/image"/></Relationships>
</file>

<file path=ppt/slides/_rels/slide7.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52.svg" Type="http://schemas.openxmlformats.org/officeDocument/2006/relationships/image"/><Relationship Id="rId11" Target="../media/image53.png" Type="http://schemas.openxmlformats.org/officeDocument/2006/relationships/image"/><Relationship Id="rId2" Target="../media/image48.png" Type="http://schemas.openxmlformats.org/officeDocument/2006/relationships/image"/><Relationship Id="rId3" Target="../media/image32.png" Type="http://schemas.openxmlformats.org/officeDocument/2006/relationships/image"/><Relationship Id="rId4" Target="../media/image31.png" Type="http://schemas.openxmlformats.org/officeDocument/2006/relationships/image"/><Relationship Id="rId5" Target="../media/image18.png" Type="http://schemas.openxmlformats.org/officeDocument/2006/relationships/image"/><Relationship Id="rId6" Target="../media/image19.svg" Type="http://schemas.openxmlformats.org/officeDocument/2006/relationships/image"/><Relationship Id="rId7" Target="../media/image41.png" Type="http://schemas.openxmlformats.org/officeDocument/2006/relationships/image"/><Relationship Id="rId8" Target="../media/image42.svg" Type="http://schemas.openxmlformats.org/officeDocument/2006/relationships/image"/><Relationship Id="rId9" Target="../media/image51.png" Type="http://schemas.openxmlformats.org/officeDocument/2006/relationships/image"/></Relationships>
</file>

<file path=ppt/slides/_rels/slide8.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53.png" Type="http://schemas.openxmlformats.org/officeDocument/2006/relationships/image"/><Relationship Id="rId11" Target="../media/image55.png" Type="http://schemas.openxmlformats.org/officeDocument/2006/relationships/image"/><Relationship Id="rId12" Target="../media/image56.png" Type="http://schemas.openxmlformats.org/officeDocument/2006/relationships/image"/><Relationship Id="rId13" Target="../media/image57.svg" Type="http://schemas.openxmlformats.org/officeDocument/2006/relationships/image"/><Relationship Id="rId14" Target="../media/image32.png" Type="http://schemas.openxmlformats.org/officeDocument/2006/relationships/image"/><Relationship Id="rId15" Target="https://www.skola2030.lv/lv/macibu-saturs/merki-skolenam/caurviju-prasmes" TargetMode="External" Type="http://schemas.openxmlformats.org/officeDocument/2006/relationships/hyperlink"/><Relationship Id="rId16" Target="../media/image12.png" Type="http://schemas.openxmlformats.org/officeDocument/2006/relationships/image"/><Relationship Id="rId17" Target="../media/image13.svg" Type="http://schemas.openxmlformats.org/officeDocument/2006/relationships/image"/><Relationship Id="rId18" Target="../media/image14.png" Type="http://schemas.openxmlformats.org/officeDocument/2006/relationships/image"/><Relationship Id="rId19" Target="../media/image15.svg" Type="http://schemas.openxmlformats.org/officeDocument/2006/relationships/image"/><Relationship Id="rId2" Target="../media/image48.png" Type="http://schemas.openxmlformats.org/officeDocument/2006/relationships/image"/><Relationship Id="rId20" Target="../media/image16.png" Type="http://schemas.openxmlformats.org/officeDocument/2006/relationships/image"/><Relationship Id="rId21" Target="../media/image17.svg" Type="http://schemas.openxmlformats.org/officeDocument/2006/relationships/image"/><Relationship Id="rId22" Target="../media/image58.png" Type="http://schemas.openxmlformats.org/officeDocument/2006/relationships/image"/><Relationship Id="rId23" Target="../media/image59.svg" Type="http://schemas.openxmlformats.org/officeDocument/2006/relationships/image"/><Relationship Id="rId24" Target="../media/image60.png" Type="http://schemas.openxmlformats.org/officeDocument/2006/relationships/image"/><Relationship Id="rId25" Target="../media/image61.svg" Type="http://schemas.openxmlformats.org/officeDocument/2006/relationships/image"/><Relationship Id="rId26" Target="../media/image62.png" Type="http://schemas.openxmlformats.org/officeDocument/2006/relationships/image"/><Relationship Id="rId27" Target="../media/image63.svg" Type="http://schemas.openxmlformats.org/officeDocument/2006/relationships/image"/><Relationship Id="rId28" Target="../media/image64.png" Type="http://schemas.openxmlformats.org/officeDocument/2006/relationships/image"/><Relationship Id="rId29" Target="../media/image65.svg" Type="http://schemas.openxmlformats.org/officeDocument/2006/relationships/image"/><Relationship Id="rId3" Target="../media/image54.jpeg" Type="http://schemas.openxmlformats.org/officeDocument/2006/relationships/image"/><Relationship Id="rId30" Target="../media/image66.png" Type="http://schemas.openxmlformats.org/officeDocument/2006/relationships/image"/><Relationship Id="rId31" Target="../media/image67.svg" Type="http://schemas.openxmlformats.org/officeDocument/2006/relationships/image"/><Relationship Id="rId32" Target="../media/image68.png" Type="http://schemas.openxmlformats.org/officeDocument/2006/relationships/image"/><Relationship Id="rId33" Target="../media/image69.svg" Type="http://schemas.openxmlformats.org/officeDocument/2006/relationships/image"/><Relationship Id="rId4" Target="../media/image31.png" Type="http://schemas.openxmlformats.org/officeDocument/2006/relationships/image"/><Relationship Id="rId5" Target="../media/image49.png" Type="http://schemas.openxmlformats.org/officeDocument/2006/relationships/image"/><Relationship Id="rId6" Target="../media/image40.png" Type="http://schemas.openxmlformats.org/officeDocument/2006/relationships/image"/><Relationship Id="rId7" Target="../media/image23.png" Type="http://schemas.openxmlformats.org/officeDocument/2006/relationships/image"/><Relationship Id="rId8" Target="../media/image26.png" Type="http://schemas.openxmlformats.org/officeDocument/2006/relationships/image"/><Relationship Id="rId9" Target="../media/image45.png" Type="http://schemas.openxmlformats.org/officeDocument/2006/relationships/image"/></Relationships>
</file>

<file path=ppt/slides/_rels/slide9.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18.png" Type="http://schemas.openxmlformats.org/officeDocument/2006/relationships/image"/><Relationship Id="rId11" Target="../media/image19.svg" Type="http://schemas.openxmlformats.org/officeDocument/2006/relationships/image"/><Relationship Id="rId12" Target="../media/image50.png" Type="http://schemas.openxmlformats.org/officeDocument/2006/relationships/image"/><Relationship Id="rId13" Target="../media/image27.png" Type="http://schemas.openxmlformats.org/officeDocument/2006/relationships/image"/><Relationship Id="rId2" Target="../media/image1.jpeg" Type="http://schemas.openxmlformats.org/officeDocument/2006/relationships/image"/><Relationship Id="rId3" Target="../media/image5.png" Type="http://schemas.openxmlformats.org/officeDocument/2006/relationships/image"/><Relationship Id="rId4" Target="../media/image8.png" Type="http://schemas.openxmlformats.org/officeDocument/2006/relationships/image"/><Relationship Id="rId5" Target="../media/image9.svg" Type="http://schemas.openxmlformats.org/officeDocument/2006/relationships/image"/><Relationship Id="rId6" Target="../media/image45.png" Type="http://schemas.openxmlformats.org/officeDocument/2006/relationships/image"/><Relationship Id="rId7" Target="../media/image10.png" Type="http://schemas.openxmlformats.org/officeDocument/2006/relationships/image"/><Relationship Id="rId8" Target="../media/image53.png" Type="http://schemas.openxmlformats.org/officeDocument/2006/relationships/image"/><Relationship Id="rId9" Target="../media/image55.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3785" t="-49514" r="-79836" b="-68179"/>
            </a:stretch>
          </a:blipFill>
        </p:spPr>
      </p:sp>
      <p:sp>
        <p:nvSpPr>
          <p:cNvPr name="Freeform 3" id="3"/>
          <p:cNvSpPr/>
          <p:nvPr/>
        </p:nvSpPr>
        <p:spPr>
          <a:xfrm flipH="false" flipV="false" rot="0">
            <a:off x="7467848" y="6989381"/>
            <a:ext cx="5234415" cy="3546316"/>
          </a:xfrm>
          <a:custGeom>
            <a:avLst/>
            <a:gdLst/>
            <a:ahLst/>
            <a:cxnLst/>
            <a:rect r="r" b="b" t="t" l="l"/>
            <a:pathLst>
              <a:path h="3546316" w="5234415">
                <a:moveTo>
                  <a:pt x="0" y="0"/>
                </a:moveTo>
                <a:lnTo>
                  <a:pt x="5234415" y="0"/>
                </a:lnTo>
                <a:lnTo>
                  <a:pt x="5234415" y="3546316"/>
                </a:lnTo>
                <a:lnTo>
                  <a:pt x="0" y="3546316"/>
                </a:lnTo>
                <a:lnTo>
                  <a:pt x="0" y="0"/>
                </a:lnTo>
                <a:close/>
              </a:path>
            </a:pathLst>
          </a:custGeom>
          <a:blipFill>
            <a:blip r:embed="rId3"/>
            <a:stretch>
              <a:fillRect l="0" t="0" r="0" b="0"/>
            </a:stretch>
          </a:blipFill>
        </p:spPr>
      </p:sp>
      <p:sp>
        <p:nvSpPr>
          <p:cNvPr name="Freeform 4" id="4"/>
          <p:cNvSpPr/>
          <p:nvPr/>
        </p:nvSpPr>
        <p:spPr>
          <a:xfrm flipH="false" flipV="false" rot="-1063707">
            <a:off x="11072008" y="7895038"/>
            <a:ext cx="12374583" cy="2908027"/>
          </a:xfrm>
          <a:custGeom>
            <a:avLst/>
            <a:gdLst/>
            <a:ahLst/>
            <a:cxnLst/>
            <a:rect r="r" b="b" t="t" l="l"/>
            <a:pathLst>
              <a:path h="2908027" w="12374583">
                <a:moveTo>
                  <a:pt x="0" y="0"/>
                </a:moveTo>
                <a:lnTo>
                  <a:pt x="12374584" y="0"/>
                </a:lnTo>
                <a:lnTo>
                  <a:pt x="12374584" y="2908027"/>
                </a:lnTo>
                <a:lnTo>
                  <a:pt x="0" y="2908027"/>
                </a:lnTo>
                <a:lnTo>
                  <a:pt x="0" y="0"/>
                </a:lnTo>
                <a:close/>
              </a:path>
            </a:pathLst>
          </a:custGeom>
          <a:blipFill>
            <a:blip r:embed="rId4"/>
            <a:stretch>
              <a:fillRect l="0" t="0" r="0" b="0"/>
            </a:stretch>
          </a:blipFill>
        </p:spPr>
      </p:sp>
      <p:sp>
        <p:nvSpPr>
          <p:cNvPr name="Freeform 5" id="5"/>
          <p:cNvSpPr/>
          <p:nvPr/>
        </p:nvSpPr>
        <p:spPr>
          <a:xfrm flipH="false" flipV="false" rot="10382809">
            <a:off x="-2264473" y="3438007"/>
            <a:ext cx="11101200" cy="7937358"/>
          </a:xfrm>
          <a:custGeom>
            <a:avLst/>
            <a:gdLst/>
            <a:ahLst/>
            <a:cxnLst/>
            <a:rect r="r" b="b" t="t" l="l"/>
            <a:pathLst>
              <a:path h="7937358" w="11101200">
                <a:moveTo>
                  <a:pt x="0" y="0"/>
                </a:moveTo>
                <a:lnTo>
                  <a:pt x="11101200" y="0"/>
                </a:lnTo>
                <a:lnTo>
                  <a:pt x="11101200" y="7937358"/>
                </a:lnTo>
                <a:lnTo>
                  <a:pt x="0" y="7937358"/>
                </a:lnTo>
                <a:lnTo>
                  <a:pt x="0" y="0"/>
                </a:lnTo>
                <a:close/>
              </a:path>
            </a:pathLst>
          </a:custGeom>
          <a:blipFill>
            <a:blip r:embed="rId5"/>
            <a:stretch>
              <a:fillRect l="0" t="0" r="0" b="0"/>
            </a:stretch>
          </a:blipFill>
        </p:spPr>
      </p:sp>
      <p:sp>
        <p:nvSpPr>
          <p:cNvPr name="Freeform 6" id="6"/>
          <p:cNvSpPr/>
          <p:nvPr/>
        </p:nvSpPr>
        <p:spPr>
          <a:xfrm flipH="false" flipV="true" rot="0">
            <a:off x="2110154" y="1028700"/>
            <a:ext cx="14067692" cy="8229600"/>
          </a:xfrm>
          <a:custGeom>
            <a:avLst/>
            <a:gdLst/>
            <a:ahLst/>
            <a:cxnLst/>
            <a:rect r="r" b="b" t="t" l="l"/>
            <a:pathLst>
              <a:path h="8229600" w="14067692">
                <a:moveTo>
                  <a:pt x="0" y="8229600"/>
                </a:moveTo>
                <a:lnTo>
                  <a:pt x="14067692" y="8229600"/>
                </a:lnTo>
                <a:lnTo>
                  <a:pt x="14067692" y="0"/>
                </a:lnTo>
                <a:lnTo>
                  <a:pt x="0" y="0"/>
                </a:lnTo>
                <a:lnTo>
                  <a:pt x="0" y="8229600"/>
                </a:lnTo>
                <a:close/>
              </a:path>
            </a:pathLst>
          </a:custGeom>
          <a:blipFill>
            <a:blip r:embed="rId6"/>
            <a:stretch>
              <a:fillRect l="0" t="0" r="0" b="-22222"/>
            </a:stretch>
          </a:blipFill>
        </p:spPr>
      </p:sp>
      <p:grpSp>
        <p:nvGrpSpPr>
          <p:cNvPr name="Group 7" id="7"/>
          <p:cNvGrpSpPr>
            <a:grpSpLocks noChangeAspect="true"/>
          </p:cNvGrpSpPr>
          <p:nvPr/>
        </p:nvGrpSpPr>
        <p:grpSpPr>
          <a:xfrm rot="708194">
            <a:off x="14707112" y="4322571"/>
            <a:ext cx="6267226" cy="4340634"/>
            <a:chOff x="0" y="0"/>
            <a:chExt cx="3429000" cy="2374900"/>
          </a:xfrm>
        </p:grpSpPr>
        <p:sp>
          <p:nvSpPr>
            <p:cNvPr name="Freeform 8" id="8"/>
            <p:cNvSpPr/>
            <p:nvPr/>
          </p:nvSpPr>
          <p:spPr>
            <a:xfrm flipH="false" flipV="false" rot="0">
              <a:off x="50800" y="76200"/>
              <a:ext cx="3340100" cy="2235200"/>
            </a:xfrm>
            <a:custGeom>
              <a:avLst/>
              <a:gdLst/>
              <a:ahLst/>
              <a:cxnLst/>
              <a:rect r="r" b="b" t="t" l="l"/>
              <a:pathLst>
                <a:path h="2235200" w="33401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7"/>
              <a:stretch>
                <a:fillRect l="-27159" t="-27602" r="0" b="-264"/>
              </a:stretch>
            </a:blipFill>
          </p:spPr>
        </p:sp>
        <p:sp>
          <p:nvSpPr>
            <p:cNvPr name="Freeform 9" id="9"/>
            <p:cNvSpPr/>
            <p:nvPr/>
          </p:nvSpPr>
          <p:spPr>
            <a:xfrm flipH="false" flipV="false" rot="0">
              <a:off x="0" y="0"/>
              <a:ext cx="3429000" cy="2374900"/>
            </a:xfrm>
            <a:custGeom>
              <a:avLst/>
              <a:gdLst/>
              <a:ahLst/>
              <a:cxnLst/>
              <a:rect r="r" b="b" t="t" l="l"/>
              <a:pathLst>
                <a:path h="2374900" w="3429000">
                  <a:moveTo>
                    <a:pt x="3429000" y="2374900"/>
                  </a:moveTo>
                  <a:lnTo>
                    <a:pt x="0" y="2374900"/>
                  </a:lnTo>
                  <a:lnTo>
                    <a:pt x="0" y="0"/>
                  </a:lnTo>
                  <a:lnTo>
                    <a:pt x="3429000" y="0"/>
                  </a:lnTo>
                  <a:lnTo>
                    <a:pt x="3429000" y="2374900"/>
                  </a:lnTo>
                  <a:close/>
                </a:path>
              </a:pathLst>
            </a:custGeom>
            <a:blipFill>
              <a:blip r:embed="rId8"/>
              <a:stretch>
                <a:fillRect l="-2902" t="-10996" r="-2492" b="-11124"/>
              </a:stretch>
            </a:blipFill>
          </p:spPr>
        </p:sp>
      </p:grpSp>
      <p:sp>
        <p:nvSpPr>
          <p:cNvPr name="Freeform 10" id="10"/>
          <p:cNvSpPr/>
          <p:nvPr/>
        </p:nvSpPr>
        <p:spPr>
          <a:xfrm flipH="false" flipV="false" rot="0">
            <a:off x="840236" y="2069247"/>
            <a:ext cx="16177846" cy="3316458"/>
          </a:xfrm>
          <a:custGeom>
            <a:avLst/>
            <a:gdLst/>
            <a:ahLst/>
            <a:cxnLst/>
            <a:rect r="r" b="b" t="t" l="l"/>
            <a:pathLst>
              <a:path h="3316458" w="16177846">
                <a:moveTo>
                  <a:pt x="0" y="0"/>
                </a:moveTo>
                <a:lnTo>
                  <a:pt x="16177846" y="0"/>
                </a:lnTo>
                <a:lnTo>
                  <a:pt x="16177846" y="3316458"/>
                </a:lnTo>
                <a:lnTo>
                  <a:pt x="0" y="3316458"/>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1" id="11"/>
          <p:cNvSpPr/>
          <p:nvPr/>
        </p:nvSpPr>
        <p:spPr>
          <a:xfrm flipH="false" flipV="false" rot="2398492">
            <a:off x="13225754" y="1304144"/>
            <a:ext cx="4472223" cy="1133622"/>
          </a:xfrm>
          <a:custGeom>
            <a:avLst/>
            <a:gdLst/>
            <a:ahLst/>
            <a:cxnLst/>
            <a:rect r="r" b="b" t="t" l="l"/>
            <a:pathLst>
              <a:path h="1133622" w="4472223">
                <a:moveTo>
                  <a:pt x="0" y="0"/>
                </a:moveTo>
                <a:lnTo>
                  <a:pt x="4472223" y="0"/>
                </a:lnTo>
                <a:lnTo>
                  <a:pt x="4472223" y="1133622"/>
                </a:lnTo>
                <a:lnTo>
                  <a:pt x="0" y="1133622"/>
                </a:lnTo>
                <a:lnTo>
                  <a:pt x="0" y="0"/>
                </a:lnTo>
                <a:close/>
              </a:path>
            </a:pathLst>
          </a:custGeom>
          <a:blipFill>
            <a:blip r:embed="rId11"/>
            <a:stretch>
              <a:fillRect l="0" t="-54421" r="-348" b="-66120"/>
            </a:stretch>
          </a:blipFill>
        </p:spPr>
      </p:sp>
      <p:sp>
        <p:nvSpPr>
          <p:cNvPr name="Freeform 12" id="12"/>
          <p:cNvSpPr/>
          <p:nvPr/>
        </p:nvSpPr>
        <p:spPr>
          <a:xfrm flipH="false" flipV="false" rot="-1893857">
            <a:off x="1463990" y="5769739"/>
            <a:ext cx="2105855" cy="3828827"/>
          </a:xfrm>
          <a:custGeom>
            <a:avLst/>
            <a:gdLst/>
            <a:ahLst/>
            <a:cxnLst/>
            <a:rect r="r" b="b" t="t" l="l"/>
            <a:pathLst>
              <a:path h="3828827" w="2105855">
                <a:moveTo>
                  <a:pt x="0" y="0"/>
                </a:moveTo>
                <a:lnTo>
                  <a:pt x="2105855" y="0"/>
                </a:lnTo>
                <a:lnTo>
                  <a:pt x="2105855" y="3828827"/>
                </a:lnTo>
                <a:lnTo>
                  <a:pt x="0" y="3828827"/>
                </a:lnTo>
                <a:lnTo>
                  <a:pt x="0" y="0"/>
                </a:lnTo>
                <a:close/>
              </a:path>
            </a:pathLst>
          </a:custGeom>
          <a:blipFill>
            <a:blip r:embed="rId12"/>
            <a:stretch>
              <a:fillRect l="0" t="0" r="0" b="0"/>
            </a:stretch>
          </a:blipFill>
        </p:spPr>
      </p:sp>
      <p:sp>
        <p:nvSpPr>
          <p:cNvPr name="Freeform 13" id="13"/>
          <p:cNvSpPr/>
          <p:nvPr/>
        </p:nvSpPr>
        <p:spPr>
          <a:xfrm flipH="false" flipV="false" rot="0">
            <a:off x="1798530" y="311203"/>
            <a:ext cx="2617647" cy="2638097"/>
          </a:xfrm>
          <a:custGeom>
            <a:avLst/>
            <a:gdLst/>
            <a:ahLst/>
            <a:cxnLst/>
            <a:rect r="r" b="b" t="t" l="l"/>
            <a:pathLst>
              <a:path h="2638097" w="2617647">
                <a:moveTo>
                  <a:pt x="0" y="0"/>
                </a:moveTo>
                <a:lnTo>
                  <a:pt x="2617647" y="0"/>
                </a:lnTo>
                <a:lnTo>
                  <a:pt x="2617647" y="2638097"/>
                </a:lnTo>
                <a:lnTo>
                  <a:pt x="0" y="2638097"/>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14" id="14"/>
          <p:cNvSpPr/>
          <p:nvPr/>
        </p:nvSpPr>
        <p:spPr>
          <a:xfrm flipH="false" flipV="false" rot="0">
            <a:off x="649816" y="1404717"/>
            <a:ext cx="2273935" cy="1136968"/>
          </a:xfrm>
          <a:custGeom>
            <a:avLst/>
            <a:gdLst/>
            <a:ahLst/>
            <a:cxnLst/>
            <a:rect r="r" b="b" t="t" l="l"/>
            <a:pathLst>
              <a:path h="1136968" w="2273935">
                <a:moveTo>
                  <a:pt x="0" y="0"/>
                </a:moveTo>
                <a:lnTo>
                  <a:pt x="2273936" y="0"/>
                </a:lnTo>
                <a:lnTo>
                  <a:pt x="2273936" y="1136967"/>
                </a:lnTo>
                <a:lnTo>
                  <a:pt x="0" y="1136967"/>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
        <p:nvSpPr>
          <p:cNvPr name="Freeform 15" id="15"/>
          <p:cNvSpPr/>
          <p:nvPr/>
        </p:nvSpPr>
        <p:spPr>
          <a:xfrm flipH="false" flipV="false" rot="0">
            <a:off x="2094837" y="613957"/>
            <a:ext cx="2025033" cy="2032590"/>
          </a:xfrm>
          <a:custGeom>
            <a:avLst/>
            <a:gdLst/>
            <a:ahLst/>
            <a:cxnLst/>
            <a:rect r="r" b="b" t="t" l="l"/>
            <a:pathLst>
              <a:path h="2032590" w="2025033">
                <a:moveTo>
                  <a:pt x="0" y="0"/>
                </a:moveTo>
                <a:lnTo>
                  <a:pt x="2025034" y="0"/>
                </a:lnTo>
                <a:lnTo>
                  <a:pt x="2025034" y="2032589"/>
                </a:lnTo>
                <a:lnTo>
                  <a:pt x="0" y="2032589"/>
                </a:lnTo>
                <a:lnTo>
                  <a:pt x="0" y="0"/>
                </a:lnTo>
                <a:close/>
              </a:path>
            </a:pathLst>
          </a:custGeom>
          <a:blipFill>
            <a:blip r:embed="rId17">
              <a:extLst>
                <a:ext uri="{96DAC541-7B7A-43D3-8B79-37D633B846F1}">
                  <asvg:svgBlip xmlns:asvg="http://schemas.microsoft.com/office/drawing/2016/SVG/main" r:embed="rId18"/>
                </a:ext>
              </a:extLst>
            </a:blip>
            <a:stretch>
              <a:fillRect l="0" t="0" r="0" b="0"/>
            </a:stretch>
          </a:blipFill>
        </p:spPr>
      </p:sp>
      <p:sp>
        <p:nvSpPr>
          <p:cNvPr name="Freeform 16" id="16"/>
          <p:cNvSpPr/>
          <p:nvPr/>
        </p:nvSpPr>
        <p:spPr>
          <a:xfrm flipH="false" flipV="false" rot="0">
            <a:off x="7218945" y="-1192364"/>
            <a:ext cx="4114800" cy="3987615"/>
          </a:xfrm>
          <a:custGeom>
            <a:avLst/>
            <a:gdLst/>
            <a:ahLst/>
            <a:cxnLst/>
            <a:rect r="r" b="b" t="t" l="l"/>
            <a:pathLst>
              <a:path h="3987615" w="4114800">
                <a:moveTo>
                  <a:pt x="0" y="0"/>
                </a:moveTo>
                <a:lnTo>
                  <a:pt x="4114800" y="0"/>
                </a:lnTo>
                <a:lnTo>
                  <a:pt x="4114800" y="3987615"/>
                </a:lnTo>
                <a:lnTo>
                  <a:pt x="0" y="3987615"/>
                </a:lnTo>
                <a:lnTo>
                  <a:pt x="0" y="0"/>
                </a:lnTo>
                <a:close/>
              </a:path>
            </a:pathLst>
          </a:custGeom>
          <a:blipFill>
            <a:blip r:embed="rId19">
              <a:extLst>
                <a:ext uri="{96DAC541-7B7A-43D3-8B79-37D633B846F1}">
                  <asvg:svgBlip xmlns:asvg="http://schemas.microsoft.com/office/drawing/2016/SVG/main" r:embed="rId20"/>
                </a:ext>
              </a:extLst>
            </a:blip>
            <a:stretch>
              <a:fillRect l="0" t="0" r="0" b="0"/>
            </a:stretch>
          </a:blipFill>
        </p:spPr>
      </p:sp>
      <p:sp>
        <p:nvSpPr>
          <p:cNvPr name="TextBox 17" id="17"/>
          <p:cNvSpPr txBox="true"/>
          <p:nvPr/>
        </p:nvSpPr>
        <p:spPr>
          <a:xfrm rot="0">
            <a:off x="2923752" y="1711401"/>
            <a:ext cx="12010815" cy="2491549"/>
          </a:xfrm>
          <a:prstGeom prst="rect">
            <a:avLst/>
          </a:prstGeom>
        </p:spPr>
        <p:txBody>
          <a:bodyPr anchor="t" rtlCol="false" tIns="0" lIns="0" bIns="0" rIns="0">
            <a:spAutoFit/>
          </a:bodyPr>
          <a:lstStyle/>
          <a:p>
            <a:pPr algn="ctr" marL="0" indent="0" lvl="0">
              <a:lnSpc>
                <a:spcPts val="18547"/>
              </a:lnSpc>
              <a:spcBef>
                <a:spcPct val="0"/>
              </a:spcBef>
            </a:pPr>
            <a:r>
              <a:rPr lang="en-US" sz="18547">
                <a:solidFill>
                  <a:srgbClr val="302C2C"/>
                </a:solidFill>
                <a:latin typeface="Playlist Script Bold"/>
              </a:rPr>
              <a:t>Karjera</a:t>
            </a:r>
          </a:p>
        </p:txBody>
      </p:sp>
      <p:sp>
        <p:nvSpPr>
          <p:cNvPr name="TextBox 18" id="18"/>
          <p:cNvSpPr txBox="true"/>
          <p:nvPr/>
        </p:nvSpPr>
        <p:spPr>
          <a:xfrm rot="0">
            <a:off x="3138592" y="4911136"/>
            <a:ext cx="12010815" cy="2495550"/>
          </a:xfrm>
          <a:prstGeom prst="rect">
            <a:avLst/>
          </a:prstGeom>
        </p:spPr>
        <p:txBody>
          <a:bodyPr anchor="t" rtlCol="false" tIns="0" lIns="0" bIns="0" rIns="0">
            <a:spAutoFit/>
          </a:bodyPr>
          <a:lstStyle/>
          <a:p>
            <a:pPr algn="ctr">
              <a:lnSpc>
                <a:spcPts val="6563"/>
              </a:lnSpc>
            </a:pPr>
            <a:r>
              <a:rPr lang="en-US" sz="5469" spc="273">
                <a:solidFill>
                  <a:srgbClr val="302C2C"/>
                </a:solidFill>
                <a:latin typeface="Lovelo"/>
              </a:rPr>
              <a:t>Karjeras attīstības atbalsts </a:t>
            </a:r>
          </a:p>
          <a:p>
            <a:pPr algn="ctr">
              <a:lnSpc>
                <a:spcPts val="6563"/>
              </a:lnSpc>
            </a:pPr>
            <a:r>
              <a:rPr lang="en-US" sz="5469" spc="273">
                <a:solidFill>
                  <a:srgbClr val="302C2C"/>
                </a:solidFill>
                <a:latin typeface="Lovelo"/>
              </a:rPr>
              <a:t>un</a:t>
            </a:r>
          </a:p>
          <a:p>
            <a:pPr algn="ctr" marL="0" indent="0" lvl="0">
              <a:lnSpc>
                <a:spcPts val="6563"/>
              </a:lnSpc>
              <a:spcBef>
                <a:spcPct val="0"/>
              </a:spcBef>
            </a:pPr>
            <a:r>
              <a:rPr lang="en-US" sz="5469" spc="273">
                <a:solidFill>
                  <a:srgbClr val="302C2C"/>
                </a:solidFill>
                <a:latin typeface="Lovelo"/>
              </a:rPr>
              <a:t>karjeras izglītība</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8153" t="-45683" r="-1403" b="-49085"/>
            </a:stretch>
          </a:blipFill>
        </p:spPr>
      </p:sp>
      <p:sp>
        <p:nvSpPr>
          <p:cNvPr name="Freeform 3" id="3"/>
          <p:cNvSpPr/>
          <p:nvPr/>
        </p:nvSpPr>
        <p:spPr>
          <a:xfrm flipH="false" flipV="false" rot="-10800000">
            <a:off x="13391444" y="5551449"/>
            <a:ext cx="7735713" cy="5903361"/>
          </a:xfrm>
          <a:custGeom>
            <a:avLst/>
            <a:gdLst/>
            <a:ahLst/>
            <a:cxnLst/>
            <a:rect r="r" b="b" t="t" l="l"/>
            <a:pathLst>
              <a:path h="5903361" w="7735713">
                <a:moveTo>
                  <a:pt x="0" y="0"/>
                </a:moveTo>
                <a:lnTo>
                  <a:pt x="7735712" y="0"/>
                </a:lnTo>
                <a:lnTo>
                  <a:pt x="7735712" y="5903361"/>
                </a:lnTo>
                <a:lnTo>
                  <a:pt x="0" y="5903361"/>
                </a:lnTo>
                <a:lnTo>
                  <a:pt x="0" y="0"/>
                </a:lnTo>
                <a:close/>
              </a:path>
            </a:pathLst>
          </a:custGeom>
          <a:blipFill>
            <a:blip r:embed="rId3"/>
            <a:stretch>
              <a:fillRect l="-136800" t="-869" r="-23010" b="-25854"/>
            </a:stretch>
          </a:blipFill>
        </p:spPr>
      </p:sp>
      <p:sp>
        <p:nvSpPr>
          <p:cNvPr name="Freeform 4" id="4"/>
          <p:cNvSpPr/>
          <p:nvPr/>
        </p:nvSpPr>
        <p:spPr>
          <a:xfrm flipH="false" flipV="false" rot="859101">
            <a:off x="7085620" y="-1843141"/>
            <a:ext cx="12450556" cy="5374989"/>
          </a:xfrm>
          <a:custGeom>
            <a:avLst/>
            <a:gdLst/>
            <a:ahLst/>
            <a:cxnLst/>
            <a:rect r="r" b="b" t="t" l="l"/>
            <a:pathLst>
              <a:path h="5374989" w="12450556">
                <a:moveTo>
                  <a:pt x="0" y="0"/>
                </a:moveTo>
                <a:lnTo>
                  <a:pt x="12450556" y="0"/>
                </a:lnTo>
                <a:lnTo>
                  <a:pt x="12450556" y="5374989"/>
                </a:lnTo>
                <a:lnTo>
                  <a:pt x="0" y="5374989"/>
                </a:lnTo>
                <a:lnTo>
                  <a:pt x="0" y="0"/>
                </a:lnTo>
                <a:close/>
              </a:path>
            </a:pathLst>
          </a:custGeom>
          <a:blipFill>
            <a:blip r:embed="rId4"/>
            <a:stretch>
              <a:fillRect l="0" t="-26544" r="-51225" b="0"/>
            </a:stretch>
          </a:blipFill>
        </p:spPr>
      </p:sp>
      <p:sp>
        <p:nvSpPr>
          <p:cNvPr name="Freeform 5" id="5"/>
          <p:cNvSpPr/>
          <p:nvPr/>
        </p:nvSpPr>
        <p:spPr>
          <a:xfrm flipH="false" flipV="false" rot="-980040">
            <a:off x="7683520" y="1815377"/>
            <a:ext cx="1488606" cy="933620"/>
          </a:xfrm>
          <a:custGeom>
            <a:avLst/>
            <a:gdLst/>
            <a:ahLst/>
            <a:cxnLst/>
            <a:rect r="r" b="b" t="t" l="l"/>
            <a:pathLst>
              <a:path h="933620" w="1488606">
                <a:moveTo>
                  <a:pt x="0" y="0"/>
                </a:moveTo>
                <a:lnTo>
                  <a:pt x="1488606" y="0"/>
                </a:lnTo>
                <a:lnTo>
                  <a:pt x="1488606" y="933621"/>
                </a:lnTo>
                <a:lnTo>
                  <a:pt x="0" y="933621"/>
                </a:lnTo>
                <a:lnTo>
                  <a:pt x="0" y="0"/>
                </a:lnTo>
                <a:close/>
              </a:path>
            </a:pathLst>
          </a:custGeom>
          <a:blipFill>
            <a:blip r:embed="rId5"/>
            <a:stretch>
              <a:fillRect l="0" t="0" r="0" b="0"/>
            </a:stretch>
          </a:blipFill>
        </p:spPr>
      </p:sp>
      <p:sp>
        <p:nvSpPr>
          <p:cNvPr name="Freeform 6" id="6"/>
          <p:cNvSpPr/>
          <p:nvPr/>
        </p:nvSpPr>
        <p:spPr>
          <a:xfrm flipH="false" flipV="false" rot="0">
            <a:off x="1245954" y="2140843"/>
            <a:ext cx="14505703" cy="8358732"/>
          </a:xfrm>
          <a:custGeom>
            <a:avLst/>
            <a:gdLst/>
            <a:ahLst/>
            <a:cxnLst/>
            <a:rect r="r" b="b" t="t" l="l"/>
            <a:pathLst>
              <a:path h="8358732" w="14505703">
                <a:moveTo>
                  <a:pt x="0" y="0"/>
                </a:moveTo>
                <a:lnTo>
                  <a:pt x="14505703" y="0"/>
                </a:lnTo>
                <a:lnTo>
                  <a:pt x="14505703" y="8358732"/>
                </a:lnTo>
                <a:lnTo>
                  <a:pt x="0" y="8358732"/>
                </a:lnTo>
                <a:lnTo>
                  <a:pt x="0" y="0"/>
                </a:lnTo>
                <a:close/>
              </a:path>
            </a:pathLst>
          </a:custGeom>
          <a:blipFill>
            <a:blip r:embed="rId6"/>
            <a:stretch>
              <a:fillRect l="0" t="0" r="0" b="0"/>
            </a:stretch>
          </a:blipFill>
        </p:spPr>
      </p:sp>
      <p:sp>
        <p:nvSpPr>
          <p:cNvPr name="Freeform 7" id="7"/>
          <p:cNvSpPr/>
          <p:nvPr/>
        </p:nvSpPr>
        <p:spPr>
          <a:xfrm flipH="false" flipV="false" rot="-9334208">
            <a:off x="-1208752" y="7920162"/>
            <a:ext cx="8614985" cy="4055220"/>
          </a:xfrm>
          <a:custGeom>
            <a:avLst/>
            <a:gdLst/>
            <a:ahLst/>
            <a:cxnLst/>
            <a:rect r="r" b="b" t="t" l="l"/>
            <a:pathLst>
              <a:path h="4055220" w="8614985">
                <a:moveTo>
                  <a:pt x="0" y="0"/>
                </a:moveTo>
                <a:lnTo>
                  <a:pt x="8614985" y="0"/>
                </a:lnTo>
                <a:lnTo>
                  <a:pt x="8614985" y="4055220"/>
                </a:lnTo>
                <a:lnTo>
                  <a:pt x="0" y="4055220"/>
                </a:lnTo>
                <a:lnTo>
                  <a:pt x="0" y="0"/>
                </a:lnTo>
                <a:close/>
              </a:path>
            </a:pathLst>
          </a:custGeom>
          <a:blipFill>
            <a:blip r:embed="rId4"/>
            <a:stretch>
              <a:fillRect l="-106346" t="-67728" r="-12207" b="0"/>
            </a:stretch>
          </a:blipFill>
        </p:spPr>
      </p:sp>
      <p:sp>
        <p:nvSpPr>
          <p:cNvPr name="Freeform 8" id="8"/>
          <p:cNvSpPr/>
          <p:nvPr/>
        </p:nvSpPr>
        <p:spPr>
          <a:xfrm flipH="false" flipV="false" rot="0">
            <a:off x="936095" y="482593"/>
            <a:ext cx="16415811" cy="1799594"/>
          </a:xfrm>
          <a:custGeom>
            <a:avLst/>
            <a:gdLst/>
            <a:ahLst/>
            <a:cxnLst/>
            <a:rect r="r" b="b" t="t" l="l"/>
            <a:pathLst>
              <a:path h="1799594" w="16415811">
                <a:moveTo>
                  <a:pt x="0" y="0"/>
                </a:moveTo>
                <a:lnTo>
                  <a:pt x="16415810" y="0"/>
                </a:lnTo>
                <a:lnTo>
                  <a:pt x="16415810" y="1799595"/>
                </a:lnTo>
                <a:lnTo>
                  <a:pt x="0" y="1799595"/>
                </a:lnTo>
                <a:lnTo>
                  <a:pt x="0" y="0"/>
                </a:lnTo>
                <a:close/>
              </a:path>
            </a:pathLst>
          </a:custGeom>
          <a:blipFill>
            <a:blip r:embed="rId7"/>
            <a:stretch>
              <a:fillRect l="-2252" t="-552606" r="-1590" b="-62571"/>
            </a:stretch>
          </a:blipFill>
        </p:spPr>
      </p:sp>
      <p:sp>
        <p:nvSpPr>
          <p:cNvPr name="Freeform 9" id="9"/>
          <p:cNvSpPr/>
          <p:nvPr/>
        </p:nvSpPr>
        <p:spPr>
          <a:xfrm flipH="false" flipV="false" rot="0">
            <a:off x="11231027" y="1891567"/>
            <a:ext cx="4931363" cy="2095829"/>
          </a:xfrm>
          <a:custGeom>
            <a:avLst/>
            <a:gdLst/>
            <a:ahLst/>
            <a:cxnLst/>
            <a:rect r="r" b="b" t="t" l="l"/>
            <a:pathLst>
              <a:path h="2095829" w="4931363">
                <a:moveTo>
                  <a:pt x="0" y="0"/>
                </a:moveTo>
                <a:lnTo>
                  <a:pt x="4931364" y="0"/>
                </a:lnTo>
                <a:lnTo>
                  <a:pt x="4931364" y="2095829"/>
                </a:lnTo>
                <a:lnTo>
                  <a:pt x="0" y="2095829"/>
                </a:lnTo>
                <a:lnTo>
                  <a:pt x="0" y="0"/>
                </a:lnTo>
                <a:close/>
              </a:path>
            </a:pathLst>
          </a:custGeom>
          <a:blipFill>
            <a:blip r:embed="rId8"/>
            <a:stretch>
              <a:fillRect l="0" t="0" r="0" b="0"/>
            </a:stretch>
          </a:blipFill>
        </p:spPr>
      </p:sp>
      <p:sp>
        <p:nvSpPr>
          <p:cNvPr name="Freeform 10" id="10"/>
          <p:cNvSpPr/>
          <p:nvPr/>
        </p:nvSpPr>
        <p:spPr>
          <a:xfrm flipH="false" flipV="false" rot="-10800000">
            <a:off x="936095" y="2140843"/>
            <a:ext cx="5028497" cy="2137111"/>
          </a:xfrm>
          <a:custGeom>
            <a:avLst/>
            <a:gdLst/>
            <a:ahLst/>
            <a:cxnLst/>
            <a:rect r="r" b="b" t="t" l="l"/>
            <a:pathLst>
              <a:path h="2137111" w="5028497">
                <a:moveTo>
                  <a:pt x="0" y="0"/>
                </a:moveTo>
                <a:lnTo>
                  <a:pt x="5028497" y="0"/>
                </a:lnTo>
                <a:lnTo>
                  <a:pt x="5028497" y="2137112"/>
                </a:lnTo>
                <a:lnTo>
                  <a:pt x="0" y="2137112"/>
                </a:lnTo>
                <a:lnTo>
                  <a:pt x="0" y="0"/>
                </a:lnTo>
                <a:close/>
              </a:path>
            </a:pathLst>
          </a:custGeom>
          <a:blipFill>
            <a:blip r:embed="rId8"/>
            <a:stretch>
              <a:fillRect l="0" t="0" r="0" b="0"/>
            </a:stretch>
          </a:blipFill>
        </p:spPr>
      </p:sp>
      <p:sp>
        <p:nvSpPr>
          <p:cNvPr name="Freeform 11" id="11"/>
          <p:cNvSpPr/>
          <p:nvPr/>
        </p:nvSpPr>
        <p:spPr>
          <a:xfrm flipH="false" flipV="false" rot="0">
            <a:off x="14909139" y="6567929"/>
            <a:ext cx="3113027" cy="3113027"/>
          </a:xfrm>
          <a:custGeom>
            <a:avLst/>
            <a:gdLst/>
            <a:ahLst/>
            <a:cxnLst/>
            <a:rect r="r" b="b" t="t" l="l"/>
            <a:pathLst>
              <a:path h="3113027" w="3113027">
                <a:moveTo>
                  <a:pt x="0" y="0"/>
                </a:moveTo>
                <a:lnTo>
                  <a:pt x="3113027" y="0"/>
                </a:lnTo>
                <a:lnTo>
                  <a:pt x="3113027" y="3113027"/>
                </a:lnTo>
                <a:lnTo>
                  <a:pt x="0" y="3113027"/>
                </a:lnTo>
                <a:lnTo>
                  <a:pt x="0" y="0"/>
                </a:lnTo>
                <a:close/>
              </a:path>
            </a:pathLst>
          </a:custGeom>
          <a:blipFill>
            <a:blip r:embed="rId9"/>
            <a:stretch>
              <a:fillRect l="0" t="0" r="0" b="0"/>
            </a:stretch>
          </a:blipFill>
        </p:spPr>
      </p:sp>
      <p:sp>
        <p:nvSpPr>
          <p:cNvPr name="TextBox 12" id="12"/>
          <p:cNvSpPr txBox="true"/>
          <p:nvPr/>
        </p:nvSpPr>
        <p:spPr>
          <a:xfrm rot="0">
            <a:off x="1926197" y="463543"/>
            <a:ext cx="14050205" cy="1962150"/>
          </a:xfrm>
          <a:prstGeom prst="rect">
            <a:avLst/>
          </a:prstGeom>
        </p:spPr>
        <p:txBody>
          <a:bodyPr anchor="t" rtlCol="false" tIns="0" lIns="0" bIns="0" rIns="0">
            <a:spAutoFit/>
          </a:bodyPr>
          <a:lstStyle/>
          <a:p>
            <a:pPr algn="ctr" marL="0" indent="0" lvl="0">
              <a:lnSpc>
                <a:spcPts val="7679"/>
              </a:lnSpc>
              <a:spcBef>
                <a:spcPct val="0"/>
              </a:spcBef>
            </a:pPr>
            <a:r>
              <a:rPr lang="en-US" sz="6399" spc="319">
                <a:solidFill>
                  <a:srgbClr val="302C2C"/>
                </a:solidFill>
                <a:latin typeface="Lovelo"/>
              </a:rPr>
              <a:t>KARJERAS ATTĪSTĪBAS ATBALSTA SISTĒMA IZGLĪTĪBAS IESTĀDĒ</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10800000">
            <a:off x="0" y="0"/>
            <a:ext cx="18288000" cy="10287000"/>
          </a:xfrm>
          <a:custGeom>
            <a:avLst/>
            <a:gdLst/>
            <a:ahLst/>
            <a:cxnLst/>
            <a:rect r="r" b="b" t="t" l="l"/>
            <a:pathLst>
              <a:path h="10287000" w="18288000">
                <a:moveTo>
                  <a:pt x="18288000" y="10287000"/>
                </a:moveTo>
                <a:lnTo>
                  <a:pt x="0" y="10287000"/>
                </a:lnTo>
                <a:lnTo>
                  <a:pt x="0" y="0"/>
                </a:lnTo>
                <a:lnTo>
                  <a:pt x="18288000" y="0"/>
                </a:lnTo>
                <a:lnTo>
                  <a:pt x="18288000" y="10287000"/>
                </a:lnTo>
                <a:close/>
              </a:path>
            </a:pathLst>
          </a:custGeom>
          <a:blipFill>
            <a:blip r:embed="rId2"/>
            <a:stretch>
              <a:fillRect l="-18418" t="-31163" r="-18418" b="-50373"/>
            </a:stretch>
          </a:blipFill>
        </p:spPr>
      </p:sp>
      <p:sp>
        <p:nvSpPr>
          <p:cNvPr name="Freeform 3" id="3"/>
          <p:cNvSpPr/>
          <p:nvPr/>
        </p:nvSpPr>
        <p:spPr>
          <a:xfrm flipH="false" flipV="true" rot="0">
            <a:off x="847000" y="1291731"/>
            <a:ext cx="10993119" cy="6275893"/>
          </a:xfrm>
          <a:custGeom>
            <a:avLst/>
            <a:gdLst/>
            <a:ahLst/>
            <a:cxnLst/>
            <a:rect r="r" b="b" t="t" l="l"/>
            <a:pathLst>
              <a:path h="6275893" w="10993119">
                <a:moveTo>
                  <a:pt x="0" y="6275893"/>
                </a:moveTo>
                <a:lnTo>
                  <a:pt x="10993118" y="6275893"/>
                </a:lnTo>
                <a:lnTo>
                  <a:pt x="10993118" y="0"/>
                </a:lnTo>
                <a:lnTo>
                  <a:pt x="0" y="0"/>
                </a:lnTo>
                <a:lnTo>
                  <a:pt x="0" y="6275893"/>
                </a:lnTo>
                <a:close/>
              </a:path>
            </a:pathLst>
          </a:custGeom>
          <a:blipFill>
            <a:blip r:embed="rId3"/>
            <a:stretch>
              <a:fillRect l="0" t="-30920" r="-102940" b="-123247"/>
            </a:stretch>
          </a:blipFill>
        </p:spPr>
      </p:sp>
      <p:sp>
        <p:nvSpPr>
          <p:cNvPr name="Freeform 4" id="4"/>
          <p:cNvSpPr/>
          <p:nvPr/>
        </p:nvSpPr>
        <p:spPr>
          <a:xfrm flipH="false" flipV="false" rot="-6184119">
            <a:off x="689712" y="5605209"/>
            <a:ext cx="5705460" cy="7653665"/>
          </a:xfrm>
          <a:custGeom>
            <a:avLst/>
            <a:gdLst/>
            <a:ahLst/>
            <a:cxnLst/>
            <a:rect r="r" b="b" t="t" l="l"/>
            <a:pathLst>
              <a:path h="7653665" w="5705460">
                <a:moveTo>
                  <a:pt x="0" y="0"/>
                </a:moveTo>
                <a:lnTo>
                  <a:pt x="5705460" y="0"/>
                </a:lnTo>
                <a:lnTo>
                  <a:pt x="5705460" y="7653665"/>
                </a:lnTo>
                <a:lnTo>
                  <a:pt x="0" y="76536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5" id="5"/>
          <p:cNvSpPr txBox="true"/>
          <p:nvPr/>
        </p:nvSpPr>
        <p:spPr>
          <a:xfrm rot="0">
            <a:off x="1641643" y="3414044"/>
            <a:ext cx="9899082" cy="1955067"/>
          </a:xfrm>
          <a:prstGeom prst="rect">
            <a:avLst/>
          </a:prstGeom>
        </p:spPr>
        <p:txBody>
          <a:bodyPr anchor="t" rtlCol="false" tIns="0" lIns="0" bIns="0" rIns="0">
            <a:spAutoFit/>
          </a:bodyPr>
          <a:lstStyle/>
          <a:p>
            <a:pPr algn="ctr" marL="0" indent="0" lvl="1">
              <a:lnSpc>
                <a:spcPts val="5218"/>
              </a:lnSpc>
              <a:spcBef>
                <a:spcPts val="3913"/>
              </a:spcBef>
            </a:pPr>
            <a:r>
              <a:rPr lang="en-US" sz="3727" spc="74">
                <a:solidFill>
                  <a:srgbClr val="302C2C"/>
                </a:solidFill>
                <a:latin typeface="Varela Round"/>
              </a:rPr>
              <a:t>Karjera ir izglītības, darba un privātās dzīves mijiedarbība cilvēka mūža laikā (Izglītības likums, 1998)</a:t>
            </a:r>
          </a:p>
        </p:txBody>
      </p:sp>
      <p:sp>
        <p:nvSpPr>
          <p:cNvPr name="TextBox 6" id="6"/>
          <p:cNvSpPr txBox="true"/>
          <p:nvPr/>
        </p:nvSpPr>
        <p:spPr>
          <a:xfrm rot="0">
            <a:off x="1994674" y="2178393"/>
            <a:ext cx="8697769" cy="1057275"/>
          </a:xfrm>
          <a:prstGeom prst="rect">
            <a:avLst/>
          </a:prstGeom>
        </p:spPr>
        <p:txBody>
          <a:bodyPr anchor="t" rtlCol="false" tIns="0" lIns="0" bIns="0" rIns="0">
            <a:spAutoFit/>
          </a:bodyPr>
          <a:lstStyle/>
          <a:p>
            <a:pPr algn="ctr" marL="0" indent="0" lvl="0">
              <a:lnSpc>
                <a:spcPts val="8279"/>
              </a:lnSpc>
              <a:spcBef>
                <a:spcPct val="0"/>
              </a:spcBef>
            </a:pPr>
            <a:r>
              <a:rPr lang="en-US" sz="6899" spc="344">
                <a:solidFill>
                  <a:srgbClr val="302C2C"/>
                </a:solidFill>
                <a:latin typeface="Lovelo"/>
              </a:rPr>
              <a:t>karjera</a:t>
            </a:r>
          </a:p>
        </p:txBody>
      </p:sp>
      <p:sp>
        <p:nvSpPr>
          <p:cNvPr name="Freeform 7" id="7"/>
          <p:cNvSpPr/>
          <p:nvPr/>
        </p:nvSpPr>
        <p:spPr>
          <a:xfrm flipH="false" flipV="false" rot="-108631">
            <a:off x="4017473" y="890466"/>
            <a:ext cx="4652173" cy="748680"/>
          </a:xfrm>
          <a:custGeom>
            <a:avLst/>
            <a:gdLst/>
            <a:ahLst/>
            <a:cxnLst/>
            <a:rect r="r" b="b" t="t" l="l"/>
            <a:pathLst>
              <a:path h="748680" w="4652173">
                <a:moveTo>
                  <a:pt x="0" y="0"/>
                </a:moveTo>
                <a:lnTo>
                  <a:pt x="4652172" y="0"/>
                </a:lnTo>
                <a:lnTo>
                  <a:pt x="4652172" y="748681"/>
                </a:lnTo>
                <a:lnTo>
                  <a:pt x="0" y="748681"/>
                </a:lnTo>
                <a:lnTo>
                  <a:pt x="0" y="0"/>
                </a:lnTo>
                <a:close/>
              </a:path>
            </a:pathLst>
          </a:custGeom>
          <a:blipFill>
            <a:blip r:embed="rId6"/>
            <a:stretch>
              <a:fillRect l="0" t="-55730" r="0" b="-108357"/>
            </a:stretch>
          </a:blipFill>
        </p:spPr>
      </p:sp>
      <p:sp>
        <p:nvSpPr>
          <p:cNvPr name="Freeform 8" id="8"/>
          <p:cNvSpPr/>
          <p:nvPr/>
        </p:nvSpPr>
        <p:spPr>
          <a:xfrm flipH="false" flipV="false" rot="887513">
            <a:off x="14045537" y="-1659114"/>
            <a:ext cx="4884205" cy="3277856"/>
          </a:xfrm>
          <a:custGeom>
            <a:avLst/>
            <a:gdLst/>
            <a:ahLst/>
            <a:cxnLst/>
            <a:rect r="r" b="b" t="t" l="l"/>
            <a:pathLst>
              <a:path h="3277856" w="4884205">
                <a:moveTo>
                  <a:pt x="0" y="0"/>
                </a:moveTo>
                <a:lnTo>
                  <a:pt x="4884205" y="0"/>
                </a:lnTo>
                <a:lnTo>
                  <a:pt x="4884205" y="3277856"/>
                </a:lnTo>
                <a:lnTo>
                  <a:pt x="0" y="3277856"/>
                </a:lnTo>
                <a:lnTo>
                  <a:pt x="0" y="0"/>
                </a:lnTo>
                <a:close/>
              </a:path>
            </a:pathLst>
          </a:custGeom>
          <a:blipFill>
            <a:blip r:embed="rId7"/>
            <a:stretch>
              <a:fillRect l="-115009" t="0" r="-91785" b="0"/>
            </a:stretch>
          </a:blipFill>
        </p:spPr>
      </p:sp>
      <p:sp>
        <p:nvSpPr>
          <p:cNvPr name="Freeform 9" id="9"/>
          <p:cNvSpPr/>
          <p:nvPr/>
        </p:nvSpPr>
        <p:spPr>
          <a:xfrm flipH="false" flipV="false" rot="8768189">
            <a:off x="12368940" y="9378991"/>
            <a:ext cx="7659012" cy="3484850"/>
          </a:xfrm>
          <a:custGeom>
            <a:avLst/>
            <a:gdLst/>
            <a:ahLst/>
            <a:cxnLst/>
            <a:rect r="r" b="b" t="t" l="l"/>
            <a:pathLst>
              <a:path h="3484850" w="7659012">
                <a:moveTo>
                  <a:pt x="0" y="0"/>
                </a:moveTo>
                <a:lnTo>
                  <a:pt x="7659012" y="0"/>
                </a:lnTo>
                <a:lnTo>
                  <a:pt x="7659012" y="3484850"/>
                </a:lnTo>
                <a:lnTo>
                  <a:pt x="0" y="3484850"/>
                </a:lnTo>
                <a:lnTo>
                  <a:pt x="0" y="0"/>
                </a:lnTo>
                <a:close/>
              </a:path>
            </a:pathLst>
          </a:custGeom>
          <a:blipFill>
            <a:blip r:embed="rId8"/>
            <a:stretch>
              <a:fillRect l="0" t="0" r="0" b="0"/>
            </a:stretch>
          </a:blipFill>
        </p:spPr>
      </p:sp>
      <p:sp>
        <p:nvSpPr>
          <p:cNvPr name="Freeform 10" id="10"/>
          <p:cNvSpPr/>
          <p:nvPr/>
        </p:nvSpPr>
        <p:spPr>
          <a:xfrm flipH="false" flipV="false" rot="4757047">
            <a:off x="16148201" y="1481997"/>
            <a:ext cx="4939326" cy="4786656"/>
          </a:xfrm>
          <a:custGeom>
            <a:avLst/>
            <a:gdLst/>
            <a:ahLst/>
            <a:cxnLst/>
            <a:rect r="r" b="b" t="t" l="l"/>
            <a:pathLst>
              <a:path h="4786656" w="4939326">
                <a:moveTo>
                  <a:pt x="0" y="0"/>
                </a:moveTo>
                <a:lnTo>
                  <a:pt x="4939326" y="0"/>
                </a:lnTo>
                <a:lnTo>
                  <a:pt x="4939326" y="4786656"/>
                </a:lnTo>
                <a:lnTo>
                  <a:pt x="0" y="4786656"/>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1" id="11"/>
          <p:cNvSpPr/>
          <p:nvPr/>
        </p:nvSpPr>
        <p:spPr>
          <a:xfrm flipH="false" flipV="false" rot="0">
            <a:off x="292176" y="5196104"/>
            <a:ext cx="3404997" cy="4114800"/>
          </a:xfrm>
          <a:custGeom>
            <a:avLst/>
            <a:gdLst/>
            <a:ahLst/>
            <a:cxnLst/>
            <a:rect r="r" b="b" t="t" l="l"/>
            <a:pathLst>
              <a:path h="4114800" w="3404997">
                <a:moveTo>
                  <a:pt x="0" y="0"/>
                </a:moveTo>
                <a:lnTo>
                  <a:pt x="3404997" y="0"/>
                </a:lnTo>
                <a:lnTo>
                  <a:pt x="3404997"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2" id="12"/>
          <p:cNvSpPr/>
          <p:nvPr/>
        </p:nvSpPr>
        <p:spPr>
          <a:xfrm flipH="false" flipV="false" rot="0">
            <a:off x="11068949" y="5196104"/>
            <a:ext cx="6190351" cy="4689191"/>
          </a:xfrm>
          <a:custGeom>
            <a:avLst/>
            <a:gdLst/>
            <a:ahLst/>
            <a:cxnLst/>
            <a:rect r="r" b="b" t="t" l="l"/>
            <a:pathLst>
              <a:path h="4689191" w="6190351">
                <a:moveTo>
                  <a:pt x="0" y="0"/>
                </a:moveTo>
                <a:lnTo>
                  <a:pt x="6190351" y="0"/>
                </a:lnTo>
                <a:lnTo>
                  <a:pt x="6190351" y="4689191"/>
                </a:lnTo>
                <a:lnTo>
                  <a:pt x="0" y="4689191"/>
                </a:lnTo>
                <a:lnTo>
                  <a:pt x="0" y="0"/>
                </a:lnTo>
                <a:close/>
              </a:path>
            </a:pathLst>
          </a:custGeom>
          <a:blipFill>
            <a:blip r:embed="rId13"/>
            <a:stretch>
              <a:fillRect l="0" t="0" r="0" b="0"/>
            </a:stretch>
          </a:blipFill>
        </p:spPr>
      </p:sp>
      <p:sp>
        <p:nvSpPr>
          <p:cNvPr name="Freeform 13" id="13"/>
          <p:cNvSpPr/>
          <p:nvPr/>
        </p:nvSpPr>
        <p:spPr>
          <a:xfrm flipH="false" flipV="false" rot="0">
            <a:off x="12964984" y="1003717"/>
            <a:ext cx="4294316" cy="3333951"/>
          </a:xfrm>
          <a:custGeom>
            <a:avLst/>
            <a:gdLst/>
            <a:ahLst/>
            <a:cxnLst/>
            <a:rect r="r" b="b" t="t" l="l"/>
            <a:pathLst>
              <a:path h="3333951" w="4294316">
                <a:moveTo>
                  <a:pt x="0" y="0"/>
                </a:moveTo>
                <a:lnTo>
                  <a:pt x="4294316" y="0"/>
                </a:lnTo>
                <a:lnTo>
                  <a:pt x="4294316" y="3333951"/>
                </a:lnTo>
                <a:lnTo>
                  <a:pt x="0" y="3333951"/>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10800000">
            <a:off x="0" y="0"/>
            <a:ext cx="18288000" cy="10287000"/>
          </a:xfrm>
          <a:custGeom>
            <a:avLst/>
            <a:gdLst/>
            <a:ahLst/>
            <a:cxnLst/>
            <a:rect r="r" b="b" t="t" l="l"/>
            <a:pathLst>
              <a:path h="10287000" w="18288000">
                <a:moveTo>
                  <a:pt x="18288000" y="10287000"/>
                </a:moveTo>
                <a:lnTo>
                  <a:pt x="0" y="10287000"/>
                </a:lnTo>
                <a:lnTo>
                  <a:pt x="0" y="0"/>
                </a:lnTo>
                <a:lnTo>
                  <a:pt x="18288000" y="0"/>
                </a:lnTo>
                <a:lnTo>
                  <a:pt x="18288000" y="10287000"/>
                </a:lnTo>
                <a:close/>
              </a:path>
            </a:pathLst>
          </a:custGeom>
          <a:blipFill>
            <a:blip r:embed="rId2"/>
            <a:stretch>
              <a:fillRect l="-18418" t="-31163" r="-18418" b="-50373"/>
            </a:stretch>
          </a:blipFill>
        </p:spPr>
      </p:sp>
      <p:sp>
        <p:nvSpPr>
          <p:cNvPr name="Freeform 3" id="3"/>
          <p:cNvSpPr/>
          <p:nvPr/>
        </p:nvSpPr>
        <p:spPr>
          <a:xfrm flipH="false" flipV="false" rot="6185754">
            <a:off x="-3260979" y="383269"/>
            <a:ext cx="8229036" cy="5311469"/>
          </a:xfrm>
          <a:custGeom>
            <a:avLst/>
            <a:gdLst/>
            <a:ahLst/>
            <a:cxnLst/>
            <a:rect r="r" b="b" t="t" l="l"/>
            <a:pathLst>
              <a:path h="5311469" w="8229036">
                <a:moveTo>
                  <a:pt x="0" y="0"/>
                </a:moveTo>
                <a:lnTo>
                  <a:pt x="8229037" y="0"/>
                </a:lnTo>
                <a:lnTo>
                  <a:pt x="8229037" y="5311469"/>
                </a:lnTo>
                <a:lnTo>
                  <a:pt x="0" y="5311469"/>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10800000">
            <a:off x="8006886" y="488406"/>
            <a:ext cx="11173849" cy="7989302"/>
          </a:xfrm>
          <a:custGeom>
            <a:avLst/>
            <a:gdLst/>
            <a:ahLst/>
            <a:cxnLst/>
            <a:rect r="r" b="b" t="t" l="l"/>
            <a:pathLst>
              <a:path h="7989302" w="11173849">
                <a:moveTo>
                  <a:pt x="0" y="0"/>
                </a:moveTo>
                <a:lnTo>
                  <a:pt x="11173849" y="0"/>
                </a:lnTo>
                <a:lnTo>
                  <a:pt x="11173849" y="7989302"/>
                </a:lnTo>
                <a:lnTo>
                  <a:pt x="0" y="7989302"/>
                </a:lnTo>
                <a:lnTo>
                  <a:pt x="0" y="0"/>
                </a:lnTo>
                <a:close/>
              </a:path>
            </a:pathLst>
          </a:custGeom>
          <a:blipFill>
            <a:blip r:embed="rId5"/>
            <a:stretch>
              <a:fillRect l="0" t="0" r="0" b="0"/>
            </a:stretch>
          </a:blipFill>
        </p:spPr>
      </p:sp>
      <p:sp>
        <p:nvSpPr>
          <p:cNvPr name="Freeform 5" id="5"/>
          <p:cNvSpPr/>
          <p:nvPr/>
        </p:nvSpPr>
        <p:spPr>
          <a:xfrm flipH="false" flipV="false" rot="0">
            <a:off x="639840" y="2054530"/>
            <a:ext cx="10341187" cy="6945578"/>
          </a:xfrm>
          <a:custGeom>
            <a:avLst/>
            <a:gdLst/>
            <a:ahLst/>
            <a:cxnLst/>
            <a:rect r="r" b="b" t="t" l="l"/>
            <a:pathLst>
              <a:path h="6945578" w="10341187">
                <a:moveTo>
                  <a:pt x="0" y="0"/>
                </a:moveTo>
                <a:lnTo>
                  <a:pt x="10341187" y="0"/>
                </a:lnTo>
                <a:lnTo>
                  <a:pt x="10341187" y="6945578"/>
                </a:lnTo>
                <a:lnTo>
                  <a:pt x="0" y="6945578"/>
                </a:lnTo>
                <a:lnTo>
                  <a:pt x="0" y="0"/>
                </a:lnTo>
                <a:close/>
              </a:path>
            </a:pathLst>
          </a:custGeom>
          <a:blipFill>
            <a:blip r:embed="rId6"/>
            <a:stretch>
              <a:fillRect l="0" t="0" r="0" b="-13713"/>
            </a:stretch>
          </a:blipFill>
        </p:spPr>
      </p:sp>
      <p:sp>
        <p:nvSpPr>
          <p:cNvPr name="Freeform 6" id="6"/>
          <p:cNvSpPr/>
          <p:nvPr/>
        </p:nvSpPr>
        <p:spPr>
          <a:xfrm flipH="false" flipV="false" rot="0">
            <a:off x="3963182" y="1617606"/>
            <a:ext cx="4472223" cy="1133622"/>
          </a:xfrm>
          <a:custGeom>
            <a:avLst/>
            <a:gdLst/>
            <a:ahLst/>
            <a:cxnLst/>
            <a:rect r="r" b="b" t="t" l="l"/>
            <a:pathLst>
              <a:path h="1133622" w="4472223">
                <a:moveTo>
                  <a:pt x="0" y="0"/>
                </a:moveTo>
                <a:lnTo>
                  <a:pt x="4472223" y="0"/>
                </a:lnTo>
                <a:lnTo>
                  <a:pt x="4472223" y="1133621"/>
                </a:lnTo>
                <a:lnTo>
                  <a:pt x="0" y="1133621"/>
                </a:lnTo>
                <a:lnTo>
                  <a:pt x="0" y="0"/>
                </a:lnTo>
                <a:close/>
              </a:path>
            </a:pathLst>
          </a:custGeom>
          <a:blipFill>
            <a:blip r:embed="rId7"/>
            <a:stretch>
              <a:fillRect l="0" t="-54421" r="-348" b="-66120"/>
            </a:stretch>
          </a:blipFill>
        </p:spPr>
      </p:sp>
      <p:sp>
        <p:nvSpPr>
          <p:cNvPr name="TextBox 7" id="7"/>
          <p:cNvSpPr txBox="true"/>
          <p:nvPr/>
        </p:nvSpPr>
        <p:spPr>
          <a:xfrm rot="0">
            <a:off x="1270154" y="4462449"/>
            <a:ext cx="8892800" cy="4180841"/>
          </a:xfrm>
          <a:prstGeom prst="rect">
            <a:avLst/>
          </a:prstGeom>
        </p:spPr>
        <p:txBody>
          <a:bodyPr anchor="t" rtlCol="false" tIns="0" lIns="0" bIns="0" rIns="0">
            <a:spAutoFit/>
          </a:bodyPr>
          <a:lstStyle/>
          <a:p>
            <a:pPr algn="ctr">
              <a:lnSpc>
                <a:spcPts val="4759"/>
              </a:lnSpc>
              <a:spcBef>
                <a:spcPts val="3569"/>
              </a:spcBef>
            </a:pPr>
            <a:r>
              <a:rPr lang="en-US" sz="3399" spc="67">
                <a:solidFill>
                  <a:srgbClr val="302C2C"/>
                </a:solidFill>
                <a:latin typeface="Varela Round"/>
              </a:rPr>
              <a:t>pasākumu kopums, kas ietver informācijas, karjeras </a:t>
            </a:r>
            <a:r>
              <a:rPr lang="en-US" sz="3399" spc="67">
                <a:solidFill>
                  <a:srgbClr val="302C2C"/>
                </a:solidFill>
                <a:latin typeface="Varela Round"/>
              </a:rPr>
              <a:t>izglītības un individuālo konsultāciju pieejamību izglītojamajiem karjeras mērķu noteikšanai un plānošanai, izdarot izvēli saistībā ar izglītību un darbu (Izglītības likums, 1998).</a:t>
            </a:r>
          </a:p>
        </p:txBody>
      </p:sp>
      <p:sp>
        <p:nvSpPr>
          <p:cNvPr name="Freeform 8" id="8"/>
          <p:cNvSpPr/>
          <p:nvPr/>
        </p:nvSpPr>
        <p:spPr>
          <a:xfrm flipH="false" flipV="false" rot="7124000">
            <a:off x="16873856" y="-1085885"/>
            <a:ext cx="2828288" cy="4657361"/>
          </a:xfrm>
          <a:custGeom>
            <a:avLst/>
            <a:gdLst/>
            <a:ahLst/>
            <a:cxnLst/>
            <a:rect r="r" b="b" t="t" l="l"/>
            <a:pathLst>
              <a:path h="4657361" w="2828288">
                <a:moveTo>
                  <a:pt x="0" y="0"/>
                </a:moveTo>
                <a:lnTo>
                  <a:pt x="2828288" y="0"/>
                </a:lnTo>
                <a:lnTo>
                  <a:pt x="2828288" y="4657361"/>
                </a:lnTo>
                <a:lnTo>
                  <a:pt x="0" y="4657361"/>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9" id="9"/>
          <p:cNvSpPr/>
          <p:nvPr/>
        </p:nvSpPr>
        <p:spPr>
          <a:xfrm flipH="false" flipV="false" rot="-1805195">
            <a:off x="8642912" y="8094070"/>
            <a:ext cx="3040085" cy="767275"/>
          </a:xfrm>
          <a:custGeom>
            <a:avLst/>
            <a:gdLst/>
            <a:ahLst/>
            <a:cxnLst/>
            <a:rect r="r" b="b" t="t" l="l"/>
            <a:pathLst>
              <a:path h="767275" w="3040085">
                <a:moveTo>
                  <a:pt x="0" y="0"/>
                </a:moveTo>
                <a:lnTo>
                  <a:pt x="3040085" y="0"/>
                </a:lnTo>
                <a:lnTo>
                  <a:pt x="3040085" y="767275"/>
                </a:lnTo>
                <a:lnTo>
                  <a:pt x="0" y="767275"/>
                </a:lnTo>
                <a:lnTo>
                  <a:pt x="0" y="0"/>
                </a:lnTo>
                <a:close/>
              </a:path>
            </a:pathLst>
          </a:custGeom>
          <a:blipFill>
            <a:blip r:embed="rId10"/>
            <a:stretch>
              <a:fillRect l="0" t="-52265" r="0" b="-16127"/>
            </a:stretch>
          </a:blipFill>
        </p:spPr>
      </p:sp>
      <p:sp>
        <p:nvSpPr>
          <p:cNvPr name="Freeform 10" id="10"/>
          <p:cNvSpPr/>
          <p:nvPr/>
        </p:nvSpPr>
        <p:spPr>
          <a:xfrm flipH="false" flipV="false" rot="0">
            <a:off x="11042130" y="2184417"/>
            <a:ext cx="6641522" cy="5211876"/>
          </a:xfrm>
          <a:custGeom>
            <a:avLst/>
            <a:gdLst/>
            <a:ahLst/>
            <a:cxnLst/>
            <a:rect r="r" b="b" t="t" l="l"/>
            <a:pathLst>
              <a:path h="5211876" w="6641522">
                <a:moveTo>
                  <a:pt x="0" y="0"/>
                </a:moveTo>
                <a:lnTo>
                  <a:pt x="6641522" y="0"/>
                </a:lnTo>
                <a:lnTo>
                  <a:pt x="6641522" y="5211875"/>
                </a:lnTo>
                <a:lnTo>
                  <a:pt x="0" y="5211875"/>
                </a:lnTo>
                <a:lnTo>
                  <a:pt x="0" y="0"/>
                </a:lnTo>
                <a:close/>
              </a:path>
            </a:pathLst>
          </a:custGeom>
          <a:blipFill>
            <a:blip r:embed="rId11"/>
            <a:stretch>
              <a:fillRect l="0" t="0" r="0" b="0"/>
            </a:stretch>
          </a:blipFill>
        </p:spPr>
      </p:sp>
      <p:sp>
        <p:nvSpPr>
          <p:cNvPr name="TextBox 11" id="11"/>
          <p:cNvSpPr txBox="true"/>
          <p:nvPr/>
        </p:nvSpPr>
        <p:spPr>
          <a:xfrm rot="0">
            <a:off x="1142756" y="2520907"/>
            <a:ext cx="9147596" cy="1962150"/>
          </a:xfrm>
          <a:prstGeom prst="rect">
            <a:avLst/>
          </a:prstGeom>
        </p:spPr>
        <p:txBody>
          <a:bodyPr anchor="t" rtlCol="false" tIns="0" lIns="0" bIns="0" rIns="0">
            <a:spAutoFit/>
          </a:bodyPr>
          <a:lstStyle/>
          <a:p>
            <a:pPr algn="ctr" marL="0" indent="0" lvl="0">
              <a:lnSpc>
                <a:spcPts val="7679"/>
              </a:lnSpc>
              <a:spcBef>
                <a:spcPct val="0"/>
              </a:spcBef>
            </a:pPr>
            <a:r>
              <a:rPr lang="en-US" sz="6399" spc="319">
                <a:solidFill>
                  <a:srgbClr val="302C2C"/>
                </a:solidFill>
                <a:latin typeface="Lovelo"/>
              </a:rPr>
              <a:t>Karjeras attīstības atbalsts</a:t>
            </a:r>
          </a:p>
        </p:txBody>
      </p:sp>
      <p:sp>
        <p:nvSpPr>
          <p:cNvPr name="TextBox 12" id="12"/>
          <p:cNvSpPr txBox="true"/>
          <p:nvPr/>
        </p:nvSpPr>
        <p:spPr>
          <a:xfrm rot="0">
            <a:off x="12267848" y="8476292"/>
            <a:ext cx="4190085" cy="1095375"/>
          </a:xfrm>
          <a:prstGeom prst="rect">
            <a:avLst/>
          </a:prstGeom>
        </p:spPr>
        <p:txBody>
          <a:bodyPr anchor="t" rtlCol="false" tIns="0" lIns="0" bIns="0" rIns="0">
            <a:spAutoFit/>
          </a:bodyPr>
          <a:lstStyle/>
          <a:p>
            <a:pPr algn="ctr">
              <a:lnSpc>
                <a:spcPts val="2879"/>
              </a:lnSpc>
            </a:pPr>
            <a:r>
              <a:rPr lang="en-US" sz="2399" spc="119">
                <a:solidFill>
                  <a:srgbClr val="F1E4D5"/>
                </a:solidFill>
                <a:latin typeface="Pluma"/>
              </a:rPr>
              <a:t>Optional: </a:t>
            </a:r>
          </a:p>
          <a:p>
            <a:pPr algn="ctr" marL="0" indent="0" lvl="0">
              <a:lnSpc>
                <a:spcPts val="2879"/>
              </a:lnSpc>
              <a:spcBef>
                <a:spcPct val="0"/>
              </a:spcBef>
            </a:pPr>
            <a:r>
              <a:rPr lang="en-US" sz="2399" spc="119">
                <a:solidFill>
                  <a:srgbClr val="F1E4D5"/>
                </a:solidFill>
                <a:latin typeface="Pluma"/>
              </a:rPr>
              <a:t>Add a text quote, photo, or video to support your idea</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3811" t="-94768" r="-5745" b="0"/>
            </a:stretch>
          </a:blipFill>
        </p:spPr>
      </p:sp>
      <p:sp>
        <p:nvSpPr>
          <p:cNvPr name="Freeform 3" id="3"/>
          <p:cNvSpPr/>
          <p:nvPr/>
        </p:nvSpPr>
        <p:spPr>
          <a:xfrm flipH="false" flipV="false" rot="859101">
            <a:off x="7162987" y="-2459096"/>
            <a:ext cx="18828381" cy="6801753"/>
          </a:xfrm>
          <a:custGeom>
            <a:avLst/>
            <a:gdLst/>
            <a:ahLst/>
            <a:cxnLst/>
            <a:rect r="r" b="b" t="t" l="l"/>
            <a:pathLst>
              <a:path h="6801753" w="18828381">
                <a:moveTo>
                  <a:pt x="0" y="0"/>
                </a:moveTo>
                <a:lnTo>
                  <a:pt x="18828381" y="0"/>
                </a:lnTo>
                <a:lnTo>
                  <a:pt x="18828381" y="6801753"/>
                </a:lnTo>
                <a:lnTo>
                  <a:pt x="0" y="6801753"/>
                </a:lnTo>
                <a:lnTo>
                  <a:pt x="0" y="0"/>
                </a:lnTo>
                <a:close/>
              </a:path>
            </a:pathLst>
          </a:custGeom>
          <a:blipFill>
            <a:blip r:embed="rId3"/>
            <a:stretch>
              <a:fillRect l="0" t="0" r="0" b="0"/>
            </a:stretch>
          </a:blipFill>
        </p:spPr>
      </p:sp>
      <p:sp>
        <p:nvSpPr>
          <p:cNvPr name="Freeform 4" id="4"/>
          <p:cNvSpPr/>
          <p:nvPr/>
        </p:nvSpPr>
        <p:spPr>
          <a:xfrm flipH="false" flipV="true" rot="-5400000">
            <a:off x="1882049" y="-1243711"/>
            <a:ext cx="8308727" cy="12853548"/>
          </a:xfrm>
          <a:custGeom>
            <a:avLst/>
            <a:gdLst/>
            <a:ahLst/>
            <a:cxnLst/>
            <a:rect r="r" b="b" t="t" l="l"/>
            <a:pathLst>
              <a:path h="12853548" w="8308727">
                <a:moveTo>
                  <a:pt x="0" y="12853548"/>
                </a:moveTo>
                <a:lnTo>
                  <a:pt x="8308726" y="12853548"/>
                </a:lnTo>
                <a:lnTo>
                  <a:pt x="8308726" y="0"/>
                </a:lnTo>
                <a:lnTo>
                  <a:pt x="0" y="0"/>
                </a:lnTo>
                <a:lnTo>
                  <a:pt x="0" y="12853548"/>
                </a:lnTo>
                <a:close/>
              </a:path>
            </a:pathLst>
          </a:custGeom>
          <a:blipFill>
            <a:blip r:embed="rId4"/>
            <a:stretch>
              <a:fillRect l="-18689" t="-12396" r="-124494" b="0"/>
            </a:stretch>
          </a:blipFill>
        </p:spPr>
      </p:sp>
      <p:sp>
        <p:nvSpPr>
          <p:cNvPr name="Freeform 5" id="5"/>
          <p:cNvSpPr/>
          <p:nvPr/>
        </p:nvSpPr>
        <p:spPr>
          <a:xfrm flipH="false" flipV="false" rot="321525">
            <a:off x="905500" y="1783453"/>
            <a:ext cx="10212685" cy="2093600"/>
          </a:xfrm>
          <a:custGeom>
            <a:avLst/>
            <a:gdLst/>
            <a:ahLst/>
            <a:cxnLst/>
            <a:rect r="r" b="b" t="t" l="l"/>
            <a:pathLst>
              <a:path h="2093600" w="10212685">
                <a:moveTo>
                  <a:pt x="0" y="0"/>
                </a:moveTo>
                <a:lnTo>
                  <a:pt x="10212685" y="0"/>
                </a:lnTo>
                <a:lnTo>
                  <a:pt x="10212685" y="2093601"/>
                </a:lnTo>
                <a:lnTo>
                  <a:pt x="0" y="2093601"/>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6" id="6"/>
          <p:cNvSpPr/>
          <p:nvPr/>
        </p:nvSpPr>
        <p:spPr>
          <a:xfrm flipH="false" flipV="false" rot="-10800000">
            <a:off x="12463186" y="5348687"/>
            <a:ext cx="4796114" cy="3670037"/>
          </a:xfrm>
          <a:custGeom>
            <a:avLst/>
            <a:gdLst/>
            <a:ahLst/>
            <a:cxnLst/>
            <a:rect r="r" b="b" t="t" l="l"/>
            <a:pathLst>
              <a:path h="3670037" w="4796114">
                <a:moveTo>
                  <a:pt x="0" y="0"/>
                </a:moveTo>
                <a:lnTo>
                  <a:pt x="4796114" y="0"/>
                </a:lnTo>
                <a:lnTo>
                  <a:pt x="4796114" y="3670037"/>
                </a:lnTo>
                <a:lnTo>
                  <a:pt x="0" y="3670037"/>
                </a:lnTo>
                <a:lnTo>
                  <a:pt x="0" y="0"/>
                </a:lnTo>
                <a:close/>
              </a:path>
            </a:pathLst>
          </a:custGeom>
          <a:blipFill>
            <a:blip r:embed="rId7"/>
            <a:stretch>
              <a:fillRect l="-16796" t="-15830" r="-16796" b="-14453"/>
            </a:stretch>
          </a:blipFill>
        </p:spPr>
      </p:sp>
      <p:sp>
        <p:nvSpPr>
          <p:cNvPr name="Freeform 7" id="7"/>
          <p:cNvSpPr/>
          <p:nvPr/>
        </p:nvSpPr>
        <p:spPr>
          <a:xfrm flipH="false" flipV="false" rot="0">
            <a:off x="-390362" y="8216104"/>
            <a:ext cx="14984485" cy="3277856"/>
          </a:xfrm>
          <a:custGeom>
            <a:avLst/>
            <a:gdLst/>
            <a:ahLst/>
            <a:cxnLst/>
            <a:rect r="r" b="b" t="t" l="l"/>
            <a:pathLst>
              <a:path h="3277856" w="14984485">
                <a:moveTo>
                  <a:pt x="0" y="0"/>
                </a:moveTo>
                <a:lnTo>
                  <a:pt x="14984485" y="0"/>
                </a:lnTo>
                <a:lnTo>
                  <a:pt x="14984485" y="3277856"/>
                </a:lnTo>
                <a:lnTo>
                  <a:pt x="0" y="3277856"/>
                </a:lnTo>
                <a:lnTo>
                  <a:pt x="0" y="0"/>
                </a:lnTo>
                <a:close/>
              </a:path>
            </a:pathLst>
          </a:custGeom>
          <a:blipFill>
            <a:blip r:embed="rId8"/>
            <a:stretch>
              <a:fillRect l="0" t="0" r="0" b="0"/>
            </a:stretch>
          </a:blipFill>
        </p:spPr>
      </p:sp>
      <p:sp>
        <p:nvSpPr>
          <p:cNvPr name="Freeform 8" id="8"/>
          <p:cNvSpPr/>
          <p:nvPr/>
        </p:nvSpPr>
        <p:spPr>
          <a:xfrm flipH="false" flipV="false" rot="1642654">
            <a:off x="-683483" y="6575545"/>
            <a:ext cx="4222447" cy="5280810"/>
          </a:xfrm>
          <a:custGeom>
            <a:avLst/>
            <a:gdLst/>
            <a:ahLst/>
            <a:cxnLst/>
            <a:rect r="r" b="b" t="t" l="l"/>
            <a:pathLst>
              <a:path h="5280810" w="4222447">
                <a:moveTo>
                  <a:pt x="0" y="0"/>
                </a:moveTo>
                <a:lnTo>
                  <a:pt x="4222447" y="0"/>
                </a:lnTo>
                <a:lnTo>
                  <a:pt x="4222447" y="5280810"/>
                </a:lnTo>
                <a:lnTo>
                  <a:pt x="0" y="5280810"/>
                </a:lnTo>
                <a:lnTo>
                  <a:pt x="0" y="0"/>
                </a:lnTo>
                <a:close/>
              </a:path>
            </a:pathLst>
          </a:custGeom>
          <a:blipFill>
            <a:blip r:embed="rId9"/>
            <a:stretch>
              <a:fillRect l="0" t="0" r="0" b="0"/>
            </a:stretch>
          </a:blipFill>
        </p:spPr>
      </p:sp>
      <p:sp>
        <p:nvSpPr>
          <p:cNvPr name="TextBox 9" id="9"/>
          <p:cNvSpPr txBox="true"/>
          <p:nvPr/>
        </p:nvSpPr>
        <p:spPr>
          <a:xfrm rot="0">
            <a:off x="830055" y="3749684"/>
            <a:ext cx="10363575" cy="3580766"/>
          </a:xfrm>
          <a:prstGeom prst="rect">
            <a:avLst/>
          </a:prstGeom>
        </p:spPr>
        <p:txBody>
          <a:bodyPr anchor="t" rtlCol="false" tIns="0" lIns="0" bIns="0" rIns="0">
            <a:spAutoFit/>
          </a:bodyPr>
          <a:lstStyle/>
          <a:p>
            <a:pPr algn="ctr">
              <a:lnSpc>
                <a:spcPts val="4759"/>
              </a:lnSpc>
              <a:spcBef>
                <a:spcPts val="3569"/>
              </a:spcBef>
            </a:pPr>
            <a:r>
              <a:rPr lang="en-US" sz="3399" spc="67">
                <a:solidFill>
                  <a:srgbClr val="302C2C"/>
                </a:solidFill>
                <a:latin typeface="Varela Round"/>
              </a:rPr>
              <a:t> izglītības procesā integrēti pasākumi, lai nodrošinātu izglītojamo karjeras vadības prasmju apguvi un attīstīšanu, kas ietver savu interešu, spēju un iespēju apzināšanos tālākās izglītības un profesionālās karjeras virziena izvēlei (Izglītības likums, 1998).</a:t>
            </a:r>
          </a:p>
        </p:txBody>
      </p:sp>
      <p:sp>
        <p:nvSpPr>
          <p:cNvPr name="Freeform 10" id="10"/>
          <p:cNvSpPr/>
          <p:nvPr/>
        </p:nvSpPr>
        <p:spPr>
          <a:xfrm flipH="false" flipV="false" rot="0">
            <a:off x="-20207" y="9917691"/>
            <a:ext cx="4472223" cy="1133622"/>
          </a:xfrm>
          <a:custGeom>
            <a:avLst/>
            <a:gdLst/>
            <a:ahLst/>
            <a:cxnLst/>
            <a:rect r="r" b="b" t="t" l="l"/>
            <a:pathLst>
              <a:path h="1133622" w="4472223">
                <a:moveTo>
                  <a:pt x="0" y="0"/>
                </a:moveTo>
                <a:lnTo>
                  <a:pt x="4472223" y="0"/>
                </a:lnTo>
                <a:lnTo>
                  <a:pt x="4472223" y="1133622"/>
                </a:lnTo>
                <a:lnTo>
                  <a:pt x="0" y="1133622"/>
                </a:lnTo>
                <a:lnTo>
                  <a:pt x="0" y="0"/>
                </a:lnTo>
                <a:close/>
              </a:path>
            </a:pathLst>
          </a:custGeom>
          <a:blipFill>
            <a:blip r:embed="rId10"/>
            <a:stretch>
              <a:fillRect l="0" t="-54421" r="-348" b="-66120"/>
            </a:stretch>
          </a:blipFill>
        </p:spPr>
      </p:sp>
      <p:sp>
        <p:nvSpPr>
          <p:cNvPr name="Freeform 11" id="11"/>
          <p:cNvSpPr/>
          <p:nvPr/>
        </p:nvSpPr>
        <p:spPr>
          <a:xfrm flipH="false" flipV="false" rot="0">
            <a:off x="12474649" y="2830254"/>
            <a:ext cx="4784651" cy="4114800"/>
          </a:xfrm>
          <a:custGeom>
            <a:avLst/>
            <a:gdLst/>
            <a:ahLst/>
            <a:cxnLst/>
            <a:rect r="r" b="b" t="t" l="l"/>
            <a:pathLst>
              <a:path h="4114800" w="4784651">
                <a:moveTo>
                  <a:pt x="0" y="0"/>
                </a:moveTo>
                <a:lnTo>
                  <a:pt x="4784651" y="0"/>
                </a:lnTo>
                <a:lnTo>
                  <a:pt x="4784651"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TextBox 12" id="12"/>
          <p:cNvSpPr txBox="true"/>
          <p:nvPr/>
        </p:nvSpPr>
        <p:spPr>
          <a:xfrm rot="0">
            <a:off x="2215904" y="2120350"/>
            <a:ext cx="8373546" cy="990600"/>
          </a:xfrm>
          <a:prstGeom prst="rect">
            <a:avLst/>
          </a:prstGeom>
        </p:spPr>
        <p:txBody>
          <a:bodyPr anchor="t" rtlCol="false" tIns="0" lIns="0" bIns="0" rIns="0">
            <a:spAutoFit/>
          </a:bodyPr>
          <a:lstStyle/>
          <a:p>
            <a:pPr marL="0" indent="0" lvl="0">
              <a:lnSpc>
                <a:spcPts val="7679"/>
              </a:lnSpc>
              <a:spcBef>
                <a:spcPct val="0"/>
              </a:spcBef>
            </a:pPr>
            <a:r>
              <a:rPr lang="en-US" sz="6399" spc="319">
                <a:solidFill>
                  <a:srgbClr val="302C2C"/>
                </a:solidFill>
                <a:latin typeface="Lovelo"/>
              </a:rPr>
              <a:t>karjeras izglītība</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10431" t="-39900" r="-828" b="-1523"/>
            </a:stretch>
          </a:blipFill>
        </p:spPr>
      </p:sp>
      <p:sp>
        <p:nvSpPr>
          <p:cNvPr name="Freeform 3" id="3"/>
          <p:cNvSpPr/>
          <p:nvPr/>
        </p:nvSpPr>
        <p:spPr>
          <a:xfrm flipH="false" flipV="false" rot="0">
            <a:off x="-158863" y="4499965"/>
            <a:ext cx="18759776" cy="6129434"/>
          </a:xfrm>
          <a:custGeom>
            <a:avLst/>
            <a:gdLst/>
            <a:ahLst/>
            <a:cxnLst/>
            <a:rect r="r" b="b" t="t" l="l"/>
            <a:pathLst>
              <a:path h="6129434" w="18759776">
                <a:moveTo>
                  <a:pt x="0" y="0"/>
                </a:moveTo>
                <a:lnTo>
                  <a:pt x="18759776" y="0"/>
                </a:lnTo>
                <a:lnTo>
                  <a:pt x="18759776" y="6129434"/>
                </a:lnTo>
                <a:lnTo>
                  <a:pt x="0" y="6129434"/>
                </a:lnTo>
                <a:lnTo>
                  <a:pt x="0" y="0"/>
                </a:lnTo>
                <a:close/>
              </a:path>
            </a:pathLst>
          </a:custGeom>
          <a:blipFill>
            <a:blip r:embed="rId3"/>
            <a:stretch>
              <a:fillRect l="-18469" t="0" r="-2867" b="-33922"/>
            </a:stretch>
          </a:blipFill>
        </p:spPr>
      </p:sp>
      <p:sp>
        <p:nvSpPr>
          <p:cNvPr name="Freeform 4" id="4"/>
          <p:cNvSpPr/>
          <p:nvPr/>
        </p:nvSpPr>
        <p:spPr>
          <a:xfrm flipH="false" flipV="false" rot="0">
            <a:off x="-8623439" y="8233220"/>
            <a:ext cx="14984485" cy="3277856"/>
          </a:xfrm>
          <a:custGeom>
            <a:avLst/>
            <a:gdLst/>
            <a:ahLst/>
            <a:cxnLst/>
            <a:rect r="r" b="b" t="t" l="l"/>
            <a:pathLst>
              <a:path h="3277856" w="14984485">
                <a:moveTo>
                  <a:pt x="0" y="0"/>
                </a:moveTo>
                <a:lnTo>
                  <a:pt x="14984485" y="0"/>
                </a:lnTo>
                <a:lnTo>
                  <a:pt x="14984485" y="3277856"/>
                </a:lnTo>
                <a:lnTo>
                  <a:pt x="0" y="3277856"/>
                </a:lnTo>
                <a:lnTo>
                  <a:pt x="0" y="0"/>
                </a:lnTo>
                <a:close/>
              </a:path>
            </a:pathLst>
          </a:custGeom>
          <a:blipFill>
            <a:blip r:embed="rId4"/>
            <a:stretch>
              <a:fillRect l="0" t="0" r="0" b="0"/>
            </a:stretch>
          </a:blipFill>
        </p:spPr>
      </p:sp>
      <p:grpSp>
        <p:nvGrpSpPr>
          <p:cNvPr name="Group 5" id="5"/>
          <p:cNvGrpSpPr>
            <a:grpSpLocks noChangeAspect="true"/>
          </p:cNvGrpSpPr>
          <p:nvPr/>
        </p:nvGrpSpPr>
        <p:grpSpPr>
          <a:xfrm rot="0">
            <a:off x="12841870" y="5757348"/>
            <a:ext cx="4114800" cy="4114800"/>
            <a:chOff x="0" y="0"/>
            <a:chExt cx="12700000" cy="12700000"/>
          </a:xfrm>
        </p:grpSpPr>
        <p:sp>
          <p:nvSpPr>
            <p:cNvPr name="Freeform 6" id="6"/>
            <p:cNvSpPr/>
            <p:nvPr/>
          </p:nvSpPr>
          <p:spPr>
            <a:xfrm flipH="false" flipV="false" rot="-10800000">
              <a:off x="-350143" y="718696"/>
              <a:ext cx="13009880" cy="11644630"/>
            </a:xfrm>
            <a:custGeom>
              <a:avLst/>
              <a:gdLst/>
              <a:ahLst/>
              <a:cxnLst/>
              <a:rect r="r" b="b" t="t" l="l"/>
              <a:pathLst>
                <a:path h="11644630" w="13009880">
                  <a:moveTo>
                    <a:pt x="2857500" y="10706100"/>
                  </a:moveTo>
                  <a:cubicBezTo>
                    <a:pt x="4047490" y="11455400"/>
                    <a:pt x="4366260" y="11489690"/>
                    <a:pt x="5764530" y="11644630"/>
                  </a:cubicBezTo>
                  <a:cubicBezTo>
                    <a:pt x="8970010" y="11606530"/>
                    <a:pt x="11568430" y="9754870"/>
                    <a:pt x="12574270" y="6710680"/>
                  </a:cubicBezTo>
                  <a:cubicBezTo>
                    <a:pt x="12918440" y="5669280"/>
                    <a:pt x="13009880" y="4504690"/>
                    <a:pt x="12606020" y="3484880"/>
                  </a:cubicBezTo>
                  <a:cubicBezTo>
                    <a:pt x="12075160" y="2145030"/>
                    <a:pt x="10755630" y="1236980"/>
                    <a:pt x="9361170" y="871220"/>
                  </a:cubicBezTo>
                  <a:cubicBezTo>
                    <a:pt x="7966710" y="504190"/>
                    <a:pt x="6431280" y="0"/>
                    <a:pt x="5001260" y="173990"/>
                  </a:cubicBezTo>
                  <a:cubicBezTo>
                    <a:pt x="3886201" y="309880"/>
                    <a:pt x="2772410" y="1125220"/>
                    <a:pt x="1938020" y="1877060"/>
                  </a:cubicBezTo>
                  <a:cubicBezTo>
                    <a:pt x="1384301" y="2376170"/>
                    <a:pt x="1038860" y="3068320"/>
                    <a:pt x="807720" y="3776980"/>
                  </a:cubicBezTo>
                  <a:cubicBezTo>
                    <a:pt x="0" y="6243320"/>
                    <a:pt x="661669" y="9321800"/>
                    <a:pt x="2857500" y="10706100"/>
                  </a:cubicBezTo>
                  <a:close/>
                </a:path>
              </a:pathLst>
            </a:custGeom>
            <a:blipFill>
              <a:blip r:embed="rId5"/>
              <a:stretch>
                <a:fillRect l="-12853" t="-1067" r="-12853" b="0"/>
              </a:stretch>
            </a:blipFill>
          </p:spPr>
        </p:sp>
      </p:grpSp>
      <p:sp>
        <p:nvSpPr>
          <p:cNvPr name="Freeform 7" id="7"/>
          <p:cNvSpPr/>
          <p:nvPr/>
        </p:nvSpPr>
        <p:spPr>
          <a:xfrm flipH="false" flipV="false" rot="887513">
            <a:off x="8447041" y="-1803913"/>
            <a:ext cx="14984485" cy="3277856"/>
          </a:xfrm>
          <a:custGeom>
            <a:avLst/>
            <a:gdLst/>
            <a:ahLst/>
            <a:cxnLst/>
            <a:rect r="r" b="b" t="t" l="l"/>
            <a:pathLst>
              <a:path h="3277856" w="14984485">
                <a:moveTo>
                  <a:pt x="0" y="0"/>
                </a:moveTo>
                <a:lnTo>
                  <a:pt x="14984485" y="0"/>
                </a:lnTo>
                <a:lnTo>
                  <a:pt x="14984485" y="3277856"/>
                </a:lnTo>
                <a:lnTo>
                  <a:pt x="0" y="3277856"/>
                </a:lnTo>
                <a:lnTo>
                  <a:pt x="0" y="0"/>
                </a:lnTo>
                <a:close/>
              </a:path>
            </a:pathLst>
          </a:custGeom>
          <a:blipFill>
            <a:blip r:embed="rId4"/>
            <a:stretch>
              <a:fillRect l="0" t="0" r="0" b="0"/>
            </a:stretch>
          </a:blipFill>
        </p:spPr>
      </p:sp>
      <p:sp>
        <p:nvSpPr>
          <p:cNvPr name="TextBox 8" id="8"/>
          <p:cNvSpPr txBox="true"/>
          <p:nvPr/>
        </p:nvSpPr>
        <p:spPr>
          <a:xfrm rot="0">
            <a:off x="639878" y="1855948"/>
            <a:ext cx="17162293" cy="4487427"/>
          </a:xfrm>
          <a:prstGeom prst="rect">
            <a:avLst/>
          </a:prstGeom>
        </p:spPr>
        <p:txBody>
          <a:bodyPr anchor="t" rtlCol="false" tIns="0" lIns="0" bIns="0" rIns="0">
            <a:spAutoFit/>
          </a:bodyPr>
          <a:lstStyle/>
          <a:p>
            <a:pPr algn="ctr">
              <a:lnSpc>
                <a:spcPts val="4759"/>
              </a:lnSpc>
              <a:spcBef>
                <a:spcPts val="3569"/>
              </a:spcBef>
            </a:pPr>
          </a:p>
          <a:p>
            <a:pPr algn="ctr">
              <a:lnSpc>
                <a:spcPts val="4759"/>
              </a:lnSpc>
              <a:spcBef>
                <a:spcPts val="3569"/>
              </a:spcBef>
            </a:pPr>
            <a:r>
              <a:rPr lang="en-US" sz="3399" spc="67">
                <a:solidFill>
                  <a:srgbClr val="302C2C"/>
                </a:solidFill>
                <a:latin typeface="Varela Round"/>
              </a:rPr>
              <a:t>  izveidotas karjeras vadības prasmes – izpaužas </a:t>
            </a:r>
          </a:p>
          <a:p>
            <a:pPr algn="ctr">
              <a:lnSpc>
                <a:spcPts val="4759"/>
              </a:lnSpc>
              <a:spcBef>
                <a:spcPts val="3569"/>
              </a:spcBef>
            </a:pPr>
            <a:r>
              <a:rPr lang="en-US" sz="3399" spc="67">
                <a:solidFill>
                  <a:srgbClr val="302C2C"/>
                </a:solidFill>
                <a:latin typeface="Varela Round"/>
              </a:rPr>
              <a:t>skolēna spējā saskaņot personības ārējo (zināšanas, atziņas, informācija, izpratne par savām interesēm un piemērotību noteiktām profesijām) un iekšējo (prasme organizēt ārējo struktūru savas karjeras vadīšanai) struktūru (Lemešonoka, 2017).</a:t>
            </a:r>
          </a:p>
        </p:txBody>
      </p:sp>
      <p:sp>
        <p:nvSpPr>
          <p:cNvPr name="Freeform 9" id="9"/>
          <p:cNvSpPr/>
          <p:nvPr/>
        </p:nvSpPr>
        <p:spPr>
          <a:xfrm flipH="false" flipV="false" rot="0">
            <a:off x="15725887" y="1922623"/>
            <a:ext cx="4114800" cy="3987615"/>
          </a:xfrm>
          <a:custGeom>
            <a:avLst/>
            <a:gdLst/>
            <a:ahLst/>
            <a:cxnLst/>
            <a:rect r="r" b="b" t="t" l="l"/>
            <a:pathLst>
              <a:path h="3987615" w="4114800">
                <a:moveTo>
                  <a:pt x="0" y="0"/>
                </a:moveTo>
                <a:lnTo>
                  <a:pt x="4114800" y="0"/>
                </a:lnTo>
                <a:lnTo>
                  <a:pt x="4114800" y="3987615"/>
                </a:lnTo>
                <a:lnTo>
                  <a:pt x="0" y="398761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0" id="10"/>
          <p:cNvSpPr/>
          <p:nvPr/>
        </p:nvSpPr>
        <p:spPr>
          <a:xfrm flipH="false" flipV="false" rot="10210985">
            <a:off x="-998502" y="-2200533"/>
            <a:ext cx="7959271" cy="2908027"/>
          </a:xfrm>
          <a:custGeom>
            <a:avLst/>
            <a:gdLst/>
            <a:ahLst/>
            <a:cxnLst/>
            <a:rect r="r" b="b" t="t" l="l"/>
            <a:pathLst>
              <a:path h="2908027" w="7959271">
                <a:moveTo>
                  <a:pt x="0" y="0"/>
                </a:moveTo>
                <a:lnTo>
                  <a:pt x="7959271" y="0"/>
                </a:lnTo>
                <a:lnTo>
                  <a:pt x="7959271" y="2908027"/>
                </a:lnTo>
                <a:lnTo>
                  <a:pt x="0" y="2908027"/>
                </a:lnTo>
                <a:lnTo>
                  <a:pt x="0" y="0"/>
                </a:lnTo>
                <a:close/>
              </a:path>
            </a:pathLst>
          </a:custGeom>
          <a:blipFill>
            <a:blip r:embed="rId8"/>
            <a:stretch>
              <a:fillRect l="-14363" t="0" r="-41110" b="0"/>
            </a:stretch>
          </a:blipFill>
        </p:spPr>
      </p:sp>
      <p:sp>
        <p:nvSpPr>
          <p:cNvPr name="Freeform 11" id="11"/>
          <p:cNvSpPr/>
          <p:nvPr/>
        </p:nvSpPr>
        <p:spPr>
          <a:xfrm flipH="false" flipV="false" rot="0">
            <a:off x="1028700" y="6343375"/>
            <a:ext cx="3098204" cy="3098204"/>
          </a:xfrm>
          <a:custGeom>
            <a:avLst/>
            <a:gdLst/>
            <a:ahLst/>
            <a:cxnLst/>
            <a:rect r="r" b="b" t="t" l="l"/>
            <a:pathLst>
              <a:path h="3098204" w="3098204">
                <a:moveTo>
                  <a:pt x="0" y="0"/>
                </a:moveTo>
                <a:lnTo>
                  <a:pt x="3098204" y="0"/>
                </a:lnTo>
                <a:lnTo>
                  <a:pt x="3098204" y="3098204"/>
                </a:lnTo>
                <a:lnTo>
                  <a:pt x="0" y="3098204"/>
                </a:lnTo>
                <a:lnTo>
                  <a:pt x="0" y="0"/>
                </a:lnTo>
                <a:close/>
              </a:path>
            </a:pathLst>
          </a:custGeom>
          <a:blipFill>
            <a:blip r:embed="rId9"/>
            <a:stretch>
              <a:fillRect l="0" t="0" r="0" b="0"/>
            </a:stretch>
          </a:blipFill>
        </p:spPr>
      </p:sp>
      <p:sp>
        <p:nvSpPr>
          <p:cNvPr name="TextBox 12" id="12"/>
          <p:cNvSpPr txBox="true"/>
          <p:nvPr/>
        </p:nvSpPr>
        <p:spPr>
          <a:xfrm rot="0">
            <a:off x="4979239" y="1009650"/>
            <a:ext cx="8329523" cy="1962150"/>
          </a:xfrm>
          <a:prstGeom prst="rect">
            <a:avLst/>
          </a:prstGeom>
        </p:spPr>
        <p:txBody>
          <a:bodyPr anchor="t" rtlCol="false" tIns="0" lIns="0" bIns="0" rIns="0">
            <a:spAutoFit/>
          </a:bodyPr>
          <a:lstStyle/>
          <a:p>
            <a:pPr algn="ctr" marL="0" indent="0" lvl="0">
              <a:lnSpc>
                <a:spcPts val="7679"/>
              </a:lnSpc>
              <a:spcBef>
                <a:spcPct val="0"/>
              </a:spcBef>
            </a:pPr>
            <a:r>
              <a:rPr lang="en-US" sz="6399" spc="319">
                <a:solidFill>
                  <a:srgbClr val="302C2C"/>
                </a:solidFill>
                <a:latin typeface="Lovelo"/>
              </a:rPr>
              <a:t>Karjeras izglītības mērķis</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10431" t="-39900" r="-828" b="-1523"/>
            </a:stretch>
          </a:blipFill>
        </p:spPr>
      </p:sp>
      <p:sp>
        <p:nvSpPr>
          <p:cNvPr name="TextBox 3" id="3"/>
          <p:cNvSpPr txBox="true"/>
          <p:nvPr/>
        </p:nvSpPr>
        <p:spPr>
          <a:xfrm rot="0">
            <a:off x="3143538" y="854073"/>
            <a:ext cx="12000923" cy="1962150"/>
          </a:xfrm>
          <a:prstGeom prst="rect">
            <a:avLst/>
          </a:prstGeom>
        </p:spPr>
        <p:txBody>
          <a:bodyPr anchor="t" rtlCol="false" tIns="0" lIns="0" bIns="0" rIns="0">
            <a:spAutoFit/>
          </a:bodyPr>
          <a:lstStyle/>
          <a:p>
            <a:pPr algn="ctr" marL="0" indent="0" lvl="0">
              <a:lnSpc>
                <a:spcPts val="7679"/>
              </a:lnSpc>
              <a:spcBef>
                <a:spcPct val="0"/>
              </a:spcBef>
            </a:pPr>
            <a:r>
              <a:rPr lang="en-US" sz="6399" spc="319">
                <a:solidFill>
                  <a:srgbClr val="302C2C"/>
                </a:solidFill>
                <a:latin typeface="Lovelo"/>
              </a:rPr>
              <a:t>kARJERAS VADĪBA UN KARJERAS VADĪBAS PRASMES</a:t>
            </a:r>
          </a:p>
        </p:txBody>
      </p:sp>
      <p:sp>
        <p:nvSpPr>
          <p:cNvPr name="Freeform 4" id="4"/>
          <p:cNvSpPr/>
          <p:nvPr/>
        </p:nvSpPr>
        <p:spPr>
          <a:xfrm flipH="false" flipV="false" rot="-277648">
            <a:off x="14382623" y="-1829450"/>
            <a:ext cx="7659012" cy="3484850"/>
          </a:xfrm>
          <a:custGeom>
            <a:avLst/>
            <a:gdLst/>
            <a:ahLst/>
            <a:cxnLst/>
            <a:rect r="r" b="b" t="t" l="l"/>
            <a:pathLst>
              <a:path h="3484850" w="7659012">
                <a:moveTo>
                  <a:pt x="0" y="0"/>
                </a:moveTo>
                <a:lnTo>
                  <a:pt x="7659012" y="0"/>
                </a:lnTo>
                <a:lnTo>
                  <a:pt x="7659012" y="3484851"/>
                </a:lnTo>
                <a:lnTo>
                  <a:pt x="0" y="3484851"/>
                </a:lnTo>
                <a:lnTo>
                  <a:pt x="0" y="0"/>
                </a:lnTo>
                <a:close/>
              </a:path>
            </a:pathLst>
          </a:custGeom>
          <a:blipFill>
            <a:blip r:embed="rId3"/>
            <a:stretch>
              <a:fillRect l="0" t="0" r="0" b="0"/>
            </a:stretch>
          </a:blipFill>
        </p:spPr>
      </p:sp>
      <p:sp>
        <p:nvSpPr>
          <p:cNvPr name="Freeform 5" id="5"/>
          <p:cNvSpPr/>
          <p:nvPr/>
        </p:nvSpPr>
        <p:spPr>
          <a:xfrm flipH="false" flipV="false" rot="-973191">
            <a:off x="6580050" y="8777972"/>
            <a:ext cx="16744574" cy="3662875"/>
          </a:xfrm>
          <a:custGeom>
            <a:avLst/>
            <a:gdLst/>
            <a:ahLst/>
            <a:cxnLst/>
            <a:rect r="r" b="b" t="t" l="l"/>
            <a:pathLst>
              <a:path h="3662875" w="16744574">
                <a:moveTo>
                  <a:pt x="0" y="0"/>
                </a:moveTo>
                <a:lnTo>
                  <a:pt x="16744573" y="0"/>
                </a:lnTo>
                <a:lnTo>
                  <a:pt x="16744573" y="3662876"/>
                </a:lnTo>
                <a:lnTo>
                  <a:pt x="0" y="3662876"/>
                </a:lnTo>
                <a:lnTo>
                  <a:pt x="0" y="0"/>
                </a:lnTo>
                <a:close/>
              </a:path>
            </a:pathLst>
          </a:custGeom>
          <a:blipFill>
            <a:blip r:embed="rId4"/>
            <a:stretch>
              <a:fillRect l="0" t="0" r="0" b="0"/>
            </a:stretch>
          </a:blipFill>
        </p:spPr>
      </p:sp>
      <p:sp>
        <p:nvSpPr>
          <p:cNvPr name="Freeform 6" id="6"/>
          <p:cNvSpPr/>
          <p:nvPr/>
        </p:nvSpPr>
        <p:spPr>
          <a:xfrm flipH="false" flipV="false" rot="4757047">
            <a:off x="15428651" y="6484204"/>
            <a:ext cx="4114800" cy="3987615"/>
          </a:xfrm>
          <a:custGeom>
            <a:avLst/>
            <a:gdLst/>
            <a:ahLst/>
            <a:cxnLst/>
            <a:rect r="r" b="b" t="t" l="l"/>
            <a:pathLst>
              <a:path h="3987615" w="4114800">
                <a:moveTo>
                  <a:pt x="0" y="0"/>
                </a:moveTo>
                <a:lnTo>
                  <a:pt x="4114800" y="0"/>
                </a:lnTo>
                <a:lnTo>
                  <a:pt x="4114800" y="3987616"/>
                </a:lnTo>
                <a:lnTo>
                  <a:pt x="0" y="3987616"/>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7" id="7"/>
          <p:cNvSpPr/>
          <p:nvPr/>
        </p:nvSpPr>
        <p:spPr>
          <a:xfrm flipH="false" flipV="false" rot="4757047">
            <a:off x="-1735399" y="5779827"/>
            <a:ext cx="4114800" cy="3987615"/>
          </a:xfrm>
          <a:custGeom>
            <a:avLst/>
            <a:gdLst/>
            <a:ahLst/>
            <a:cxnLst/>
            <a:rect r="r" b="b" t="t" l="l"/>
            <a:pathLst>
              <a:path h="3987615" w="4114800">
                <a:moveTo>
                  <a:pt x="0" y="0"/>
                </a:moveTo>
                <a:lnTo>
                  <a:pt x="4114800" y="0"/>
                </a:lnTo>
                <a:lnTo>
                  <a:pt x="4114800" y="3987616"/>
                </a:lnTo>
                <a:lnTo>
                  <a:pt x="0" y="3987616"/>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8" id="8"/>
          <p:cNvSpPr/>
          <p:nvPr/>
        </p:nvSpPr>
        <p:spPr>
          <a:xfrm flipH="false" flipV="false" rot="4814765">
            <a:off x="-385444" y="-1709179"/>
            <a:ext cx="2828288" cy="4657361"/>
          </a:xfrm>
          <a:custGeom>
            <a:avLst/>
            <a:gdLst/>
            <a:ahLst/>
            <a:cxnLst/>
            <a:rect r="r" b="b" t="t" l="l"/>
            <a:pathLst>
              <a:path h="4657361" w="2828288">
                <a:moveTo>
                  <a:pt x="0" y="0"/>
                </a:moveTo>
                <a:lnTo>
                  <a:pt x="2828288" y="0"/>
                </a:lnTo>
                <a:lnTo>
                  <a:pt x="2828288" y="4657360"/>
                </a:lnTo>
                <a:lnTo>
                  <a:pt x="0" y="4657360"/>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9" id="9"/>
          <p:cNvSpPr/>
          <p:nvPr/>
        </p:nvSpPr>
        <p:spPr>
          <a:xfrm flipH="false" flipV="false" rot="0">
            <a:off x="1169146" y="457635"/>
            <a:ext cx="1837783" cy="1831100"/>
          </a:xfrm>
          <a:custGeom>
            <a:avLst/>
            <a:gdLst/>
            <a:ahLst/>
            <a:cxnLst/>
            <a:rect r="r" b="b" t="t" l="l"/>
            <a:pathLst>
              <a:path h="1831100" w="1837783">
                <a:moveTo>
                  <a:pt x="0" y="0"/>
                </a:moveTo>
                <a:lnTo>
                  <a:pt x="1837783" y="0"/>
                </a:lnTo>
                <a:lnTo>
                  <a:pt x="1837783" y="1831100"/>
                </a:lnTo>
                <a:lnTo>
                  <a:pt x="0" y="1831100"/>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TextBox 10" id="10"/>
          <p:cNvSpPr txBox="true"/>
          <p:nvPr/>
        </p:nvSpPr>
        <p:spPr>
          <a:xfrm rot="0">
            <a:off x="151741" y="3081615"/>
            <a:ext cx="18136259" cy="6581140"/>
          </a:xfrm>
          <a:prstGeom prst="rect">
            <a:avLst/>
          </a:prstGeom>
        </p:spPr>
        <p:txBody>
          <a:bodyPr anchor="t" rtlCol="false" tIns="0" lIns="0" bIns="0" rIns="0">
            <a:spAutoFit/>
          </a:bodyPr>
          <a:lstStyle/>
          <a:p>
            <a:pPr algn="ctr" marL="734059" indent="-367030" lvl="1">
              <a:lnSpc>
                <a:spcPts val="4759"/>
              </a:lnSpc>
              <a:buFont typeface="Arial"/>
              <a:buChar char="•"/>
            </a:pPr>
            <a:r>
              <a:rPr lang="en-US" sz="3399">
                <a:solidFill>
                  <a:srgbClr val="302C2C"/>
                </a:solidFill>
                <a:latin typeface="Varela Round"/>
              </a:rPr>
              <a:t>Karjeras vadība (angl. – career management) vai karjeras pašvadība ir cilvēka pašvadīta </a:t>
            </a:r>
            <a:r>
              <a:rPr lang="en-US" sz="3399">
                <a:solidFill>
                  <a:srgbClr val="302C2C"/>
                </a:solidFill>
                <a:latin typeface="Varela Round"/>
              </a:rPr>
              <a:t>darbība sava dzīves plāna veidošanā un īstenošanā; tā ietver nepārtrauktu savas karjeras attīstības uzraudzīšanu, novērtēšanu, koriģēšanu un vadīšanu sev vēlamā virzienā</a:t>
            </a:r>
          </a:p>
          <a:p>
            <a:pPr algn="ctr">
              <a:lnSpc>
                <a:spcPts val="4759"/>
              </a:lnSpc>
            </a:pPr>
            <a:r>
              <a:rPr lang="en-US" sz="3399">
                <a:solidFill>
                  <a:srgbClr val="302C2C"/>
                </a:solidFill>
                <a:latin typeface="Varela Round"/>
              </a:rPr>
              <a:t>(Lemešonoka, 2017). </a:t>
            </a:r>
          </a:p>
          <a:p>
            <a:pPr algn="ctr">
              <a:lnSpc>
                <a:spcPts val="4759"/>
              </a:lnSpc>
            </a:pPr>
          </a:p>
          <a:p>
            <a:pPr algn="ctr" marL="734059" indent="-367030" lvl="1">
              <a:lnSpc>
                <a:spcPts val="4759"/>
              </a:lnSpc>
              <a:buFont typeface="Arial"/>
              <a:buChar char="•"/>
            </a:pPr>
            <a:r>
              <a:rPr lang="en-US" sz="3399">
                <a:solidFill>
                  <a:srgbClr val="302C2C"/>
                </a:solidFill>
                <a:latin typeface="Varela Round"/>
              </a:rPr>
              <a:t>Karjeras vadības prasmes (angl. – career management skills) ir savas dzīves plānu</a:t>
            </a:r>
          </a:p>
          <a:p>
            <a:pPr algn="ctr">
              <a:lnSpc>
                <a:spcPts val="4759"/>
              </a:lnSpc>
            </a:pPr>
            <a:r>
              <a:rPr lang="en-US" sz="3399">
                <a:solidFill>
                  <a:srgbClr val="302C2C"/>
                </a:solidFill>
                <a:latin typeface="Varela Round"/>
              </a:rPr>
              <a:t>patstāvīgas veidošanas, loģisku lēmumu pieņemšanas un realizēšanas, kā arī savas karjeras vadīšanas un savu karjeras mērķu īstenošanas prasmes (Law, 1996; ELGPN, 2015).</a:t>
            </a:r>
          </a:p>
          <a:p>
            <a:pPr algn="ctr">
              <a:lnSpc>
                <a:spcPts val="4759"/>
              </a:lnSpc>
            </a:pPr>
          </a:p>
        </p:txBody>
      </p:sp>
      <p:sp>
        <p:nvSpPr>
          <p:cNvPr name="Freeform 11" id="11"/>
          <p:cNvSpPr/>
          <p:nvPr/>
        </p:nvSpPr>
        <p:spPr>
          <a:xfrm flipH="false" flipV="false" rot="-1647300">
            <a:off x="-265608" y="7324118"/>
            <a:ext cx="2588615" cy="7190598"/>
          </a:xfrm>
          <a:custGeom>
            <a:avLst/>
            <a:gdLst/>
            <a:ahLst/>
            <a:cxnLst/>
            <a:rect r="r" b="b" t="t" l="l"/>
            <a:pathLst>
              <a:path h="7190598" w="2588615">
                <a:moveTo>
                  <a:pt x="0" y="0"/>
                </a:moveTo>
                <a:lnTo>
                  <a:pt x="2588616" y="0"/>
                </a:lnTo>
                <a:lnTo>
                  <a:pt x="2588616" y="7190598"/>
                </a:lnTo>
                <a:lnTo>
                  <a:pt x="0" y="7190598"/>
                </a:lnTo>
                <a:lnTo>
                  <a:pt x="0" y="0"/>
                </a:lnTo>
                <a:close/>
              </a:path>
            </a:pathLst>
          </a:custGeom>
          <a:blipFill>
            <a:blip r:embed="rId11"/>
            <a:stretch>
              <a:fillRect l="0" t="0" r="0" b="0"/>
            </a:stretch>
          </a:blipFill>
        </p:spPr>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10431" t="-39900" r="-828" b="-1523"/>
            </a:stretch>
          </a:blipFill>
        </p:spPr>
      </p:sp>
      <p:sp>
        <p:nvSpPr>
          <p:cNvPr name="Freeform 3" id="3"/>
          <p:cNvSpPr/>
          <p:nvPr/>
        </p:nvSpPr>
        <p:spPr>
          <a:xfrm flipH="false" flipV="false" rot="0">
            <a:off x="7614148" y="-353574"/>
            <a:ext cx="13346608" cy="10829092"/>
          </a:xfrm>
          <a:custGeom>
            <a:avLst/>
            <a:gdLst/>
            <a:ahLst/>
            <a:cxnLst/>
            <a:rect r="r" b="b" t="t" l="l"/>
            <a:pathLst>
              <a:path h="10829092" w="13346608">
                <a:moveTo>
                  <a:pt x="0" y="0"/>
                </a:moveTo>
                <a:lnTo>
                  <a:pt x="13346609" y="0"/>
                </a:lnTo>
                <a:lnTo>
                  <a:pt x="13346609" y="10829092"/>
                </a:lnTo>
                <a:lnTo>
                  <a:pt x="0" y="10829092"/>
                </a:lnTo>
                <a:lnTo>
                  <a:pt x="0" y="0"/>
                </a:lnTo>
                <a:close/>
              </a:path>
            </a:pathLst>
          </a:custGeom>
          <a:blipFill>
            <a:blip r:embed="rId3"/>
            <a:stretch>
              <a:fillRect l="-31069" t="-10274" r="0" b="-10274"/>
            </a:stretch>
          </a:blipFill>
        </p:spPr>
      </p:sp>
      <p:sp>
        <p:nvSpPr>
          <p:cNvPr name="Freeform 4" id="4"/>
          <p:cNvSpPr/>
          <p:nvPr/>
        </p:nvSpPr>
        <p:spPr>
          <a:xfrm flipH="false" flipV="false" rot="0">
            <a:off x="13842212" y="932623"/>
            <a:ext cx="2718109" cy="596285"/>
          </a:xfrm>
          <a:custGeom>
            <a:avLst/>
            <a:gdLst/>
            <a:ahLst/>
            <a:cxnLst/>
            <a:rect r="r" b="b" t="t" l="l"/>
            <a:pathLst>
              <a:path h="596285" w="2718109">
                <a:moveTo>
                  <a:pt x="0" y="0"/>
                </a:moveTo>
                <a:lnTo>
                  <a:pt x="2718110" y="0"/>
                </a:lnTo>
                <a:lnTo>
                  <a:pt x="2718110" y="596286"/>
                </a:lnTo>
                <a:lnTo>
                  <a:pt x="0" y="596286"/>
                </a:lnTo>
                <a:lnTo>
                  <a:pt x="0" y="0"/>
                </a:lnTo>
                <a:close/>
              </a:path>
            </a:pathLst>
          </a:custGeom>
          <a:blipFill>
            <a:blip r:embed="rId4"/>
            <a:stretch>
              <a:fillRect l="0" t="0" r="0" b="0"/>
            </a:stretch>
          </a:blipFill>
        </p:spPr>
      </p:sp>
      <p:sp>
        <p:nvSpPr>
          <p:cNvPr name="Freeform 5" id="5"/>
          <p:cNvSpPr/>
          <p:nvPr/>
        </p:nvSpPr>
        <p:spPr>
          <a:xfrm flipH="false" flipV="false" rot="0">
            <a:off x="13842212" y="1207874"/>
            <a:ext cx="3294285" cy="1188001"/>
          </a:xfrm>
          <a:custGeom>
            <a:avLst/>
            <a:gdLst/>
            <a:ahLst/>
            <a:cxnLst/>
            <a:rect r="r" b="b" t="t" l="l"/>
            <a:pathLst>
              <a:path h="1188001" w="3294285">
                <a:moveTo>
                  <a:pt x="0" y="0"/>
                </a:moveTo>
                <a:lnTo>
                  <a:pt x="3294285" y="0"/>
                </a:lnTo>
                <a:lnTo>
                  <a:pt x="3294285" y="1188001"/>
                </a:lnTo>
                <a:lnTo>
                  <a:pt x="0" y="1188001"/>
                </a:lnTo>
                <a:lnTo>
                  <a:pt x="0" y="0"/>
                </a:lnTo>
                <a:close/>
              </a:path>
            </a:pathLst>
          </a:custGeom>
          <a:blipFill>
            <a:blip r:embed="rId5"/>
            <a:stretch>
              <a:fillRect l="0" t="0" r="0" b="0"/>
            </a:stretch>
          </a:blipFill>
        </p:spPr>
      </p:sp>
      <p:sp>
        <p:nvSpPr>
          <p:cNvPr name="Freeform 6" id="6"/>
          <p:cNvSpPr/>
          <p:nvPr/>
        </p:nvSpPr>
        <p:spPr>
          <a:xfrm flipH="false" flipV="false" rot="0">
            <a:off x="13964457" y="5062675"/>
            <a:ext cx="3623203" cy="2767221"/>
          </a:xfrm>
          <a:custGeom>
            <a:avLst/>
            <a:gdLst/>
            <a:ahLst/>
            <a:cxnLst/>
            <a:rect r="r" b="b" t="t" l="l"/>
            <a:pathLst>
              <a:path h="2767221" w="3623203">
                <a:moveTo>
                  <a:pt x="0" y="0"/>
                </a:moveTo>
                <a:lnTo>
                  <a:pt x="3623203" y="0"/>
                </a:lnTo>
                <a:lnTo>
                  <a:pt x="3623203" y="2767221"/>
                </a:lnTo>
                <a:lnTo>
                  <a:pt x="0" y="2767221"/>
                </a:lnTo>
                <a:lnTo>
                  <a:pt x="0" y="0"/>
                </a:lnTo>
                <a:close/>
              </a:path>
            </a:pathLst>
          </a:custGeom>
          <a:blipFill>
            <a:blip r:embed="rId6"/>
            <a:stretch>
              <a:fillRect l="0" t="0" r="0" b="0"/>
            </a:stretch>
          </a:blipFill>
        </p:spPr>
      </p:sp>
      <p:sp>
        <p:nvSpPr>
          <p:cNvPr name="Freeform 7" id="7"/>
          <p:cNvSpPr/>
          <p:nvPr/>
        </p:nvSpPr>
        <p:spPr>
          <a:xfrm flipH="false" flipV="false" rot="0">
            <a:off x="14287452" y="7363086"/>
            <a:ext cx="1488606" cy="933620"/>
          </a:xfrm>
          <a:custGeom>
            <a:avLst/>
            <a:gdLst/>
            <a:ahLst/>
            <a:cxnLst/>
            <a:rect r="r" b="b" t="t" l="l"/>
            <a:pathLst>
              <a:path h="933620" w="1488606">
                <a:moveTo>
                  <a:pt x="0" y="0"/>
                </a:moveTo>
                <a:lnTo>
                  <a:pt x="1488606" y="0"/>
                </a:lnTo>
                <a:lnTo>
                  <a:pt x="1488606" y="933620"/>
                </a:lnTo>
                <a:lnTo>
                  <a:pt x="0" y="933620"/>
                </a:lnTo>
                <a:lnTo>
                  <a:pt x="0" y="0"/>
                </a:lnTo>
                <a:close/>
              </a:path>
            </a:pathLst>
          </a:custGeom>
          <a:blipFill>
            <a:blip r:embed="rId7"/>
            <a:stretch>
              <a:fillRect l="0" t="0" r="0" b="0"/>
            </a:stretch>
          </a:blipFill>
        </p:spPr>
      </p:sp>
      <p:sp>
        <p:nvSpPr>
          <p:cNvPr name="Freeform 8" id="8"/>
          <p:cNvSpPr/>
          <p:nvPr/>
        </p:nvSpPr>
        <p:spPr>
          <a:xfrm flipH="false" flipV="false" rot="0">
            <a:off x="15367815" y="4688335"/>
            <a:ext cx="1761601" cy="748680"/>
          </a:xfrm>
          <a:custGeom>
            <a:avLst/>
            <a:gdLst/>
            <a:ahLst/>
            <a:cxnLst/>
            <a:rect r="r" b="b" t="t" l="l"/>
            <a:pathLst>
              <a:path h="748680" w="1761601">
                <a:moveTo>
                  <a:pt x="0" y="0"/>
                </a:moveTo>
                <a:lnTo>
                  <a:pt x="1761601" y="0"/>
                </a:lnTo>
                <a:lnTo>
                  <a:pt x="1761601" y="748680"/>
                </a:lnTo>
                <a:lnTo>
                  <a:pt x="0" y="748680"/>
                </a:lnTo>
                <a:lnTo>
                  <a:pt x="0" y="0"/>
                </a:lnTo>
                <a:close/>
              </a:path>
            </a:pathLst>
          </a:custGeom>
          <a:blipFill>
            <a:blip r:embed="rId8"/>
            <a:stretch>
              <a:fillRect l="0" t="0" r="0" b="0"/>
            </a:stretch>
          </a:blipFill>
        </p:spPr>
      </p:sp>
      <p:sp>
        <p:nvSpPr>
          <p:cNvPr name="Freeform 9" id="9"/>
          <p:cNvSpPr/>
          <p:nvPr/>
        </p:nvSpPr>
        <p:spPr>
          <a:xfrm flipH="false" flipV="false" rot="-2840458">
            <a:off x="8540739" y="2017734"/>
            <a:ext cx="1503079" cy="1879827"/>
          </a:xfrm>
          <a:custGeom>
            <a:avLst/>
            <a:gdLst/>
            <a:ahLst/>
            <a:cxnLst/>
            <a:rect r="r" b="b" t="t" l="l"/>
            <a:pathLst>
              <a:path h="1879827" w="1503079">
                <a:moveTo>
                  <a:pt x="0" y="0"/>
                </a:moveTo>
                <a:lnTo>
                  <a:pt x="1503079" y="0"/>
                </a:lnTo>
                <a:lnTo>
                  <a:pt x="1503079" y="1879827"/>
                </a:lnTo>
                <a:lnTo>
                  <a:pt x="0" y="1879827"/>
                </a:lnTo>
                <a:lnTo>
                  <a:pt x="0" y="0"/>
                </a:lnTo>
                <a:close/>
              </a:path>
            </a:pathLst>
          </a:custGeom>
          <a:blipFill>
            <a:blip r:embed="rId9"/>
            <a:stretch>
              <a:fillRect l="0" t="0" r="0" b="0"/>
            </a:stretch>
          </a:blipFill>
        </p:spPr>
      </p:sp>
      <p:sp>
        <p:nvSpPr>
          <p:cNvPr name="Freeform 10" id="10"/>
          <p:cNvSpPr/>
          <p:nvPr/>
        </p:nvSpPr>
        <p:spPr>
          <a:xfrm flipH="false" flipV="false" rot="-5400000">
            <a:off x="8707823" y="2545051"/>
            <a:ext cx="848221" cy="2356169"/>
          </a:xfrm>
          <a:custGeom>
            <a:avLst/>
            <a:gdLst/>
            <a:ahLst/>
            <a:cxnLst/>
            <a:rect r="r" b="b" t="t" l="l"/>
            <a:pathLst>
              <a:path h="2356169" w="848221">
                <a:moveTo>
                  <a:pt x="0" y="0"/>
                </a:moveTo>
                <a:lnTo>
                  <a:pt x="848221" y="0"/>
                </a:lnTo>
                <a:lnTo>
                  <a:pt x="848221" y="2356170"/>
                </a:lnTo>
                <a:lnTo>
                  <a:pt x="0" y="2356170"/>
                </a:lnTo>
                <a:lnTo>
                  <a:pt x="0" y="0"/>
                </a:lnTo>
                <a:close/>
              </a:path>
            </a:pathLst>
          </a:custGeom>
          <a:blipFill>
            <a:blip r:embed="rId10"/>
            <a:stretch>
              <a:fillRect l="0" t="0" r="0" b="0"/>
            </a:stretch>
          </a:blipFill>
        </p:spPr>
      </p:sp>
      <p:sp>
        <p:nvSpPr>
          <p:cNvPr name="Freeform 11" id="11"/>
          <p:cNvSpPr/>
          <p:nvPr/>
        </p:nvSpPr>
        <p:spPr>
          <a:xfrm flipH="false" flipV="false" rot="0">
            <a:off x="16265718" y="2533030"/>
            <a:ext cx="504179" cy="513813"/>
          </a:xfrm>
          <a:custGeom>
            <a:avLst/>
            <a:gdLst/>
            <a:ahLst/>
            <a:cxnLst/>
            <a:rect r="r" b="b" t="t" l="l"/>
            <a:pathLst>
              <a:path h="513813" w="504179">
                <a:moveTo>
                  <a:pt x="0" y="0"/>
                </a:moveTo>
                <a:lnTo>
                  <a:pt x="504178" y="0"/>
                </a:lnTo>
                <a:lnTo>
                  <a:pt x="504178" y="513812"/>
                </a:lnTo>
                <a:lnTo>
                  <a:pt x="0" y="513812"/>
                </a:lnTo>
                <a:lnTo>
                  <a:pt x="0" y="0"/>
                </a:lnTo>
                <a:close/>
              </a:path>
            </a:pathLst>
          </a:custGeom>
          <a:blipFill>
            <a:blip r:embed="rId11"/>
            <a:stretch>
              <a:fillRect l="0" t="0" r="0" b="0"/>
            </a:stretch>
          </a:blipFill>
        </p:spPr>
      </p:sp>
      <p:sp>
        <p:nvSpPr>
          <p:cNvPr name="Freeform 12" id="12"/>
          <p:cNvSpPr/>
          <p:nvPr/>
        </p:nvSpPr>
        <p:spPr>
          <a:xfrm flipH="false" flipV="false" rot="4090106">
            <a:off x="16734791" y="882784"/>
            <a:ext cx="742663" cy="739963"/>
          </a:xfrm>
          <a:custGeom>
            <a:avLst/>
            <a:gdLst/>
            <a:ahLst/>
            <a:cxnLst/>
            <a:rect r="r" b="b" t="t" l="l"/>
            <a:pathLst>
              <a:path h="739963" w="742663">
                <a:moveTo>
                  <a:pt x="0" y="0"/>
                </a:moveTo>
                <a:lnTo>
                  <a:pt x="742663" y="0"/>
                </a:lnTo>
                <a:lnTo>
                  <a:pt x="742663" y="739963"/>
                </a:lnTo>
                <a:lnTo>
                  <a:pt x="0" y="739963"/>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3" id="13"/>
          <p:cNvSpPr/>
          <p:nvPr/>
        </p:nvSpPr>
        <p:spPr>
          <a:xfrm flipH="false" flipV="false" rot="-277648">
            <a:off x="7827947" y="882194"/>
            <a:ext cx="2821369" cy="1283723"/>
          </a:xfrm>
          <a:custGeom>
            <a:avLst/>
            <a:gdLst/>
            <a:ahLst/>
            <a:cxnLst/>
            <a:rect r="r" b="b" t="t" l="l"/>
            <a:pathLst>
              <a:path h="1283723" w="2821369">
                <a:moveTo>
                  <a:pt x="0" y="0"/>
                </a:moveTo>
                <a:lnTo>
                  <a:pt x="2821369" y="0"/>
                </a:lnTo>
                <a:lnTo>
                  <a:pt x="2821369" y="1283723"/>
                </a:lnTo>
                <a:lnTo>
                  <a:pt x="0" y="1283723"/>
                </a:lnTo>
                <a:lnTo>
                  <a:pt x="0" y="0"/>
                </a:lnTo>
                <a:close/>
              </a:path>
            </a:pathLst>
          </a:custGeom>
          <a:blipFill>
            <a:blip r:embed="rId14"/>
            <a:stretch>
              <a:fillRect l="0" t="0" r="0" b="0"/>
            </a:stretch>
          </a:blipFill>
        </p:spPr>
      </p:sp>
      <p:sp>
        <p:nvSpPr>
          <p:cNvPr name="TextBox 14" id="14"/>
          <p:cNvSpPr txBox="true"/>
          <p:nvPr/>
        </p:nvSpPr>
        <p:spPr>
          <a:xfrm rot="0">
            <a:off x="732238" y="217274"/>
            <a:ext cx="6643785" cy="1962150"/>
          </a:xfrm>
          <a:prstGeom prst="rect">
            <a:avLst/>
          </a:prstGeom>
        </p:spPr>
        <p:txBody>
          <a:bodyPr anchor="t" rtlCol="false" tIns="0" lIns="0" bIns="0" rIns="0">
            <a:spAutoFit/>
          </a:bodyPr>
          <a:lstStyle/>
          <a:p>
            <a:pPr algn="ctr" marL="0" indent="0" lvl="0">
              <a:lnSpc>
                <a:spcPts val="7679"/>
              </a:lnSpc>
              <a:spcBef>
                <a:spcPct val="0"/>
              </a:spcBef>
            </a:pPr>
            <a:r>
              <a:rPr lang="en-US" sz="6399" spc="319">
                <a:solidFill>
                  <a:srgbClr val="302C2C"/>
                </a:solidFill>
                <a:latin typeface="Lovelo"/>
              </a:rPr>
              <a:t>PRASMJU PILNVEIDE</a:t>
            </a:r>
          </a:p>
        </p:txBody>
      </p:sp>
      <p:sp>
        <p:nvSpPr>
          <p:cNvPr name="TextBox 15" id="15"/>
          <p:cNvSpPr txBox="true"/>
          <p:nvPr/>
        </p:nvSpPr>
        <p:spPr>
          <a:xfrm rot="0">
            <a:off x="239377" y="2348250"/>
            <a:ext cx="7374771" cy="6909792"/>
          </a:xfrm>
          <a:prstGeom prst="rect">
            <a:avLst/>
          </a:prstGeom>
        </p:spPr>
        <p:txBody>
          <a:bodyPr anchor="t" rtlCol="false" tIns="0" lIns="0" bIns="0" rIns="0">
            <a:spAutoFit/>
          </a:bodyPr>
          <a:lstStyle/>
          <a:p>
            <a:pPr>
              <a:lnSpc>
                <a:spcPts val="4478"/>
              </a:lnSpc>
              <a:spcBef>
                <a:spcPts val="3357"/>
              </a:spcBef>
            </a:pPr>
            <a:r>
              <a:rPr lang="en-US" sz="3367" spc="67">
                <a:solidFill>
                  <a:srgbClr val="302C2C"/>
                </a:solidFill>
                <a:latin typeface="Varela Round"/>
              </a:rPr>
              <a:t>Mācību procesā, t.sk. karjeras izglītībā, skolēns veido un pilnveido šādas caurviju prasmes:</a:t>
            </a:r>
          </a:p>
          <a:p>
            <a:pPr marL="726979" indent="-363490" lvl="1">
              <a:lnSpc>
                <a:spcPts val="4478"/>
              </a:lnSpc>
              <a:spcBef>
                <a:spcPts val="1676"/>
              </a:spcBef>
              <a:buFont typeface="Arial"/>
              <a:buChar char="•"/>
            </a:pPr>
            <a:r>
              <a:rPr lang="en-US" sz="3367" spc="67">
                <a:solidFill>
                  <a:srgbClr val="302C2C"/>
                </a:solidFill>
                <a:latin typeface="Varela Round"/>
              </a:rPr>
              <a:t>kritiskā domāšana un problēmrisināšana; </a:t>
            </a:r>
          </a:p>
          <a:p>
            <a:pPr marL="726979" indent="-363490" lvl="1">
              <a:lnSpc>
                <a:spcPts val="4478"/>
              </a:lnSpc>
              <a:spcBef>
                <a:spcPts val="1676"/>
              </a:spcBef>
              <a:buFont typeface="Arial"/>
              <a:buChar char="•"/>
            </a:pPr>
            <a:r>
              <a:rPr lang="en-US" sz="3367" spc="67">
                <a:solidFill>
                  <a:srgbClr val="302C2C"/>
                </a:solidFill>
                <a:latin typeface="Varela Round"/>
              </a:rPr>
              <a:t> jaunrade un uzņēmējspēja; </a:t>
            </a:r>
          </a:p>
          <a:p>
            <a:pPr marL="726979" indent="-363490" lvl="1">
              <a:lnSpc>
                <a:spcPts val="4478"/>
              </a:lnSpc>
              <a:spcBef>
                <a:spcPts val="1676"/>
              </a:spcBef>
              <a:buFont typeface="Arial"/>
              <a:buChar char="•"/>
            </a:pPr>
            <a:r>
              <a:rPr lang="en-US" sz="3367" spc="67">
                <a:solidFill>
                  <a:srgbClr val="302C2C"/>
                </a:solidFill>
                <a:latin typeface="Varela Round"/>
              </a:rPr>
              <a:t>pašvadīta mācīšanās; </a:t>
            </a:r>
          </a:p>
          <a:p>
            <a:pPr marL="726979" indent="-363490" lvl="1">
              <a:lnSpc>
                <a:spcPts val="4478"/>
              </a:lnSpc>
              <a:spcBef>
                <a:spcPts val="1676"/>
              </a:spcBef>
              <a:buFont typeface="Arial"/>
              <a:buChar char="•"/>
            </a:pPr>
            <a:r>
              <a:rPr lang="en-US" sz="3367" spc="67">
                <a:solidFill>
                  <a:srgbClr val="302C2C"/>
                </a:solidFill>
                <a:latin typeface="Varela Round"/>
              </a:rPr>
              <a:t>sadarbība;</a:t>
            </a:r>
          </a:p>
          <a:p>
            <a:pPr marL="726979" indent="-363490" lvl="1">
              <a:lnSpc>
                <a:spcPts val="4478"/>
              </a:lnSpc>
              <a:spcBef>
                <a:spcPts val="1676"/>
              </a:spcBef>
              <a:buFont typeface="Arial"/>
              <a:buChar char="•"/>
            </a:pPr>
            <a:r>
              <a:rPr lang="en-US" sz="3367" spc="67">
                <a:solidFill>
                  <a:srgbClr val="302C2C"/>
                </a:solidFill>
                <a:latin typeface="Varela Round"/>
              </a:rPr>
              <a:t> pilsoniskā līdzdalība; </a:t>
            </a:r>
          </a:p>
          <a:p>
            <a:pPr marL="726979" indent="-363490" lvl="1">
              <a:lnSpc>
                <a:spcPts val="4478"/>
              </a:lnSpc>
              <a:spcBef>
                <a:spcPts val="1676"/>
              </a:spcBef>
              <a:buFont typeface="Arial"/>
              <a:buChar char="•"/>
            </a:pPr>
            <a:r>
              <a:rPr lang="en-US" sz="3367" spc="67">
                <a:solidFill>
                  <a:srgbClr val="302C2C"/>
                </a:solidFill>
                <a:latin typeface="Varela Round"/>
              </a:rPr>
              <a:t>digitālā pratība (</a:t>
            </a:r>
            <a:r>
              <a:rPr lang="en-US" sz="3367" spc="67" u="sng">
                <a:solidFill>
                  <a:srgbClr val="302C2C"/>
                </a:solidFill>
                <a:latin typeface="Varela Round"/>
                <a:hlinkClick r:id="rId15" tooltip="https://www.skola2030.lv/lv/macibu-saturs/merki-skolenam/caurviju-prasmes"/>
              </a:rPr>
              <a:t>Skola2030</a:t>
            </a:r>
            <a:r>
              <a:rPr lang="en-US" sz="3367" spc="67">
                <a:solidFill>
                  <a:srgbClr val="302C2C"/>
                </a:solidFill>
                <a:latin typeface="Varela Round"/>
              </a:rPr>
              <a:t>)</a:t>
            </a:r>
          </a:p>
        </p:txBody>
      </p:sp>
      <p:sp>
        <p:nvSpPr>
          <p:cNvPr name="Freeform 16" id="16"/>
          <p:cNvSpPr/>
          <p:nvPr/>
        </p:nvSpPr>
        <p:spPr>
          <a:xfrm flipH="false" flipV="false" rot="-1266497">
            <a:off x="15495364" y="7896019"/>
            <a:ext cx="1988170" cy="2003703"/>
          </a:xfrm>
          <a:custGeom>
            <a:avLst/>
            <a:gdLst/>
            <a:ahLst/>
            <a:cxnLst/>
            <a:rect r="r" b="b" t="t" l="l"/>
            <a:pathLst>
              <a:path h="2003703" w="1988170">
                <a:moveTo>
                  <a:pt x="0" y="0"/>
                </a:moveTo>
                <a:lnTo>
                  <a:pt x="1988170" y="0"/>
                </a:lnTo>
                <a:lnTo>
                  <a:pt x="1988170" y="2003703"/>
                </a:lnTo>
                <a:lnTo>
                  <a:pt x="0" y="2003703"/>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p:spPr>
      </p:sp>
      <p:sp>
        <p:nvSpPr>
          <p:cNvPr name="Freeform 17" id="17"/>
          <p:cNvSpPr/>
          <p:nvPr/>
        </p:nvSpPr>
        <p:spPr>
          <a:xfrm flipH="false" flipV="false" rot="-1266497">
            <a:off x="14735656" y="8734507"/>
            <a:ext cx="1727112" cy="863556"/>
          </a:xfrm>
          <a:custGeom>
            <a:avLst/>
            <a:gdLst/>
            <a:ahLst/>
            <a:cxnLst/>
            <a:rect r="r" b="b" t="t" l="l"/>
            <a:pathLst>
              <a:path h="863556" w="1727112">
                <a:moveTo>
                  <a:pt x="0" y="0"/>
                </a:moveTo>
                <a:lnTo>
                  <a:pt x="1727112" y="0"/>
                </a:lnTo>
                <a:lnTo>
                  <a:pt x="1727112" y="863556"/>
                </a:lnTo>
                <a:lnTo>
                  <a:pt x="0" y="863556"/>
                </a:lnTo>
                <a:lnTo>
                  <a:pt x="0" y="0"/>
                </a:lnTo>
                <a:close/>
              </a:path>
            </a:pathLst>
          </a:custGeom>
          <a:blipFill>
            <a:blip r:embed="rId18">
              <a:extLst>
                <a:ext uri="{96DAC541-7B7A-43D3-8B79-37D633B846F1}">
                  <asvg:svgBlip xmlns:asvg="http://schemas.microsoft.com/office/drawing/2016/SVG/main" r:embed="rId19"/>
                </a:ext>
              </a:extLst>
            </a:blip>
            <a:stretch>
              <a:fillRect l="0" t="0" r="0" b="0"/>
            </a:stretch>
          </a:blipFill>
        </p:spPr>
      </p:sp>
      <p:sp>
        <p:nvSpPr>
          <p:cNvPr name="Freeform 18" id="18"/>
          <p:cNvSpPr/>
          <p:nvPr/>
        </p:nvSpPr>
        <p:spPr>
          <a:xfrm flipH="false" flipV="false" rot="-1266497">
            <a:off x="15720417" y="8111121"/>
            <a:ext cx="1538065" cy="1543804"/>
          </a:xfrm>
          <a:custGeom>
            <a:avLst/>
            <a:gdLst/>
            <a:ahLst/>
            <a:cxnLst/>
            <a:rect r="r" b="b" t="t" l="l"/>
            <a:pathLst>
              <a:path h="1543804" w="1538065">
                <a:moveTo>
                  <a:pt x="0" y="0"/>
                </a:moveTo>
                <a:lnTo>
                  <a:pt x="1538065" y="0"/>
                </a:lnTo>
                <a:lnTo>
                  <a:pt x="1538065" y="1543805"/>
                </a:lnTo>
                <a:lnTo>
                  <a:pt x="0" y="1543805"/>
                </a:lnTo>
                <a:lnTo>
                  <a:pt x="0" y="0"/>
                </a:lnTo>
                <a:close/>
              </a:path>
            </a:pathLst>
          </a:custGeom>
          <a:blipFill>
            <a:blip r:embed="rId20">
              <a:extLst>
                <a:ext uri="{96DAC541-7B7A-43D3-8B79-37D633B846F1}">
                  <asvg:svgBlip xmlns:asvg="http://schemas.microsoft.com/office/drawing/2016/SVG/main" r:embed="rId21"/>
                </a:ext>
              </a:extLst>
            </a:blip>
            <a:stretch>
              <a:fillRect l="0" t="0" r="0" b="0"/>
            </a:stretch>
          </a:blipFill>
        </p:spPr>
      </p:sp>
      <p:sp>
        <p:nvSpPr>
          <p:cNvPr name="Freeform 19" id="19"/>
          <p:cNvSpPr/>
          <p:nvPr/>
        </p:nvSpPr>
        <p:spPr>
          <a:xfrm flipH="false" flipV="false" rot="0">
            <a:off x="11376577" y="572031"/>
            <a:ext cx="2032964" cy="2326046"/>
          </a:xfrm>
          <a:custGeom>
            <a:avLst/>
            <a:gdLst/>
            <a:ahLst/>
            <a:cxnLst/>
            <a:rect r="r" b="b" t="t" l="l"/>
            <a:pathLst>
              <a:path h="2326046" w="2032964">
                <a:moveTo>
                  <a:pt x="0" y="0"/>
                </a:moveTo>
                <a:lnTo>
                  <a:pt x="2032964" y="0"/>
                </a:lnTo>
                <a:lnTo>
                  <a:pt x="2032964" y="2326046"/>
                </a:lnTo>
                <a:lnTo>
                  <a:pt x="0" y="2326046"/>
                </a:lnTo>
                <a:lnTo>
                  <a:pt x="0" y="0"/>
                </a:lnTo>
                <a:close/>
              </a:path>
            </a:pathLst>
          </a:custGeom>
          <a:blipFill>
            <a:blip r:embed="rId22">
              <a:extLst>
                <a:ext uri="{96DAC541-7B7A-43D3-8B79-37D633B846F1}">
                  <asvg:svgBlip xmlns:asvg="http://schemas.microsoft.com/office/drawing/2016/SVG/main" r:embed="rId23"/>
                </a:ext>
              </a:extLst>
            </a:blip>
            <a:stretch>
              <a:fillRect l="0" t="0" r="0" b="0"/>
            </a:stretch>
          </a:blipFill>
        </p:spPr>
      </p:sp>
      <p:sp>
        <p:nvSpPr>
          <p:cNvPr name="Freeform 20" id="20"/>
          <p:cNvSpPr/>
          <p:nvPr/>
        </p:nvSpPr>
        <p:spPr>
          <a:xfrm flipH="false" flipV="false" rot="0">
            <a:off x="10946732" y="3086100"/>
            <a:ext cx="2892654" cy="2057400"/>
          </a:xfrm>
          <a:custGeom>
            <a:avLst/>
            <a:gdLst/>
            <a:ahLst/>
            <a:cxnLst/>
            <a:rect r="r" b="b" t="t" l="l"/>
            <a:pathLst>
              <a:path h="2057400" w="2892654">
                <a:moveTo>
                  <a:pt x="0" y="0"/>
                </a:moveTo>
                <a:lnTo>
                  <a:pt x="2892654" y="0"/>
                </a:lnTo>
                <a:lnTo>
                  <a:pt x="2892654" y="2057400"/>
                </a:lnTo>
                <a:lnTo>
                  <a:pt x="0" y="2057400"/>
                </a:lnTo>
                <a:lnTo>
                  <a:pt x="0" y="0"/>
                </a:lnTo>
                <a:close/>
              </a:path>
            </a:pathLst>
          </a:custGeom>
          <a:blipFill>
            <a:blip r:embed="rId24">
              <a:extLst>
                <a:ext uri="{96DAC541-7B7A-43D3-8B79-37D633B846F1}">
                  <asvg:svgBlip xmlns:asvg="http://schemas.microsoft.com/office/drawing/2016/SVG/main" r:embed="rId25"/>
                </a:ext>
              </a:extLst>
            </a:blip>
            <a:stretch>
              <a:fillRect l="0" t="0" r="0" b="0"/>
            </a:stretch>
          </a:blipFill>
        </p:spPr>
      </p:sp>
      <p:sp>
        <p:nvSpPr>
          <p:cNvPr name="Freeform 21" id="21"/>
          <p:cNvSpPr/>
          <p:nvPr/>
        </p:nvSpPr>
        <p:spPr>
          <a:xfrm flipH="true" flipV="false" rot="0">
            <a:off x="11265848" y="7130654"/>
            <a:ext cx="2845502" cy="2992402"/>
          </a:xfrm>
          <a:custGeom>
            <a:avLst/>
            <a:gdLst/>
            <a:ahLst/>
            <a:cxnLst/>
            <a:rect r="r" b="b" t="t" l="l"/>
            <a:pathLst>
              <a:path h="2992402" w="2845502">
                <a:moveTo>
                  <a:pt x="2845503" y="0"/>
                </a:moveTo>
                <a:lnTo>
                  <a:pt x="0" y="0"/>
                </a:lnTo>
                <a:lnTo>
                  <a:pt x="0" y="2992402"/>
                </a:lnTo>
                <a:lnTo>
                  <a:pt x="2845503" y="2992402"/>
                </a:lnTo>
                <a:lnTo>
                  <a:pt x="2845503" y="0"/>
                </a:lnTo>
                <a:close/>
              </a:path>
            </a:pathLst>
          </a:custGeom>
          <a:blipFill>
            <a:blip r:embed="rId26">
              <a:extLst>
                <a:ext uri="{96DAC541-7B7A-43D3-8B79-37D633B846F1}">
                  <asvg:svgBlip xmlns:asvg="http://schemas.microsoft.com/office/drawing/2016/SVG/main" r:embed="rId27"/>
                </a:ext>
              </a:extLst>
            </a:blip>
            <a:stretch>
              <a:fillRect l="0" t="0" r="0" b="0"/>
            </a:stretch>
          </a:blipFill>
        </p:spPr>
      </p:sp>
      <p:sp>
        <p:nvSpPr>
          <p:cNvPr name="Freeform 22" id="22"/>
          <p:cNvSpPr/>
          <p:nvPr/>
        </p:nvSpPr>
        <p:spPr>
          <a:xfrm flipH="false" flipV="false" rot="0">
            <a:off x="13839386" y="4181906"/>
            <a:ext cx="3950208" cy="4114800"/>
          </a:xfrm>
          <a:custGeom>
            <a:avLst/>
            <a:gdLst/>
            <a:ahLst/>
            <a:cxnLst/>
            <a:rect r="r" b="b" t="t" l="l"/>
            <a:pathLst>
              <a:path h="4114800" w="3950208">
                <a:moveTo>
                  <a:pt x="0" y="0"/>
                </a:moveTo>
                <a:lnTo>
                  <a:pt x="3950208" y="0"/>
                </a:lnTo>
                <a:lnTo>
                  <a:pt x="3950208" y="4114800"/>
                </a:lnTo>
                <a:lnTo>
                  <a:pt x="0" y="4114800"/>
                </a:lnTo>
                <a:lnTo>
                  <a:pt x="0" y="0"/>
                </a:lnTo>
                <a:close/>
              </a:path>
            </a:pathLst>
          </a:custGeom>
          <a:blipFill>
            <a:blip r:embed="rId28">
              <a:extLst>
                <a:ext uri="{96DAC541-7B7A-43D3-8B79-37D633B846F1}">
                  <asvg:svgBlip xmlns:asvg="http://schemas.microsoft.com/office/drawing/2016/SVG/main" r:embed="rId29"/>
                </a:ext>
              </a:extLst>
            </a:blip>
            <a:stretch>
              <a:fillRect l="0" t="0" r="0" b="0"/>
            </a:stretch>
          </a:blipFill>
        </p:spPr>
      </p:sp>
      <p:sp>
        <p:nvSpPr>
          <p:cNvPr name="Freeform 23" id="23"/>
          <p:cNvSpPr/>
          <p:nvPr/>
        </p:nvSpPr>
        <p:spPr>
          <a:xfrm flipH="false" flipV="false" rot="0">
            <a:off x="7972515" y="6781912"/>
            <a:ext cx="2764037" cy="3341144"/>
          </a:xfrm>
          <a:custGeom>
            <a:avLst/>
            <a:gdLst/>
            <a:ahLst/>
            <a:cxnLst/>
            <a:rect r="r" b="b" t="t" l="l"/>
            <a:pathLst>
              <a:path h="3341144" w="2764037">
                <a:moveTo>
                  <a:pt x="0" y="0"/>
                </a:moveTo>
                <a:lnTo>
                  <a:pt x="2764037" y="0"/>
                </a:lnTo>
                <a:lnTo>
                  <a:pt x="2764037" y="3341144"/>
                </a:lnTo>
                <a:lnTo>
                  <a:pt x="0" y="3341144"/>
                </a:lnTo>
                <a:lnTo>
                  <a:pt x="0" y="0"/>
                </a:lnTo>
                <a:close/>
              </a:path>
            </a:pathLst>
          </a:custGeom>
          <a:blipFill>
            <a:blip r:embed="rId30">
              <a:extLst>
                <a:ext uri="{96DAC541-7B7A-43D3-8B79-37D633B846F1}">
                  <asvg:svgBlip xmlns:asvg="http://schemas.microsoft.com/office/drawing/2016/SVG/main" r:embed="rId31"/>
                </a:ext>
              </a:extLst>
            </a:blip>
            <a:stretch>
              <a:fillRect l="0" t="0" r="0" b="0"/>
            </a:stretch>
          </a:blipFill>
        </p:spPr>
      </p:sp>
      <p:sp>
        <p:nvSpPr>
          <p:cNvPr name="Freeform 24" id="24"/>
          <p:cNvSpPr/>
          <p:nvPr/>
        </p:nvSpPr>
        <p:spPr>
          <a:xfrm flipH="false" flipV="false" rot="0">
            <a:off x="8339436" y="3995199"/>
            <a:ext cx="2030194" cy="2316912"/>
          </a:xfrm>
          <a:custGeom>
            <a:avLst/>
            <a:gdLst/>
            <a:ahLst/>
            <a:cxnLst/>
            <a:rect r="r" b="b" t="t" l="l"/>
            <a:pathLst>
              <a:path h="2316912" w="2030194">
                <a:moveTo>
                  <a:pt x="0" y="0"/>
                </a:moveTo>
                <a:lnTo>
                  <a:pt x="2030194" y="0"/>
                </a:lnTo>
                <a:lnTo>
                  <a:pt x="2030194" y="2316912"/>
                </a:lnTo>
                <a:lnTo>
                  <a:pt x="0" y="2316912"/>
                </a:lnTo>
                <a:lnTo>
                  <a:pt x="0" y="0"/>
                </a:lnTo>
                <a:close/>
              </a:path>
            </a:pathLst>
          </a:custGeom>
          <a:blipFill>
            <a:blip r:embed="rId32">
              <a:extLst>
                <a:ext uri="{96DAC541-7B7A-43D3-8B79-37D633B846F1}">
                  <asvg:svgBlip xmlns:asvg="http://schemas.microsoft.com/office/drawing/2016/SVG/main" r:embed="rId33"/>
                </a:ext>
              </a:extLst>
            </a:blip>
            <a:stretch>
              <a:fillRect l="0" t="0" r="0" b="0"/>
            </a:stretch>
          </a:blipFill>
        </p:spPr>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3785" t="-49514" r="-79836" b="-68179"/>
            </a:stretch>
          </a:blipFill>
        </p:spPr>
      </p:sp>
      <p:sp>
        <p:nvSpPr>
          <p:cNvPr name="Freeform 3" id="3"/>
          <p:cNvSpPr/>
          <p:nvPr/>
        </p:nvSpPr>
        <p:spPr>
          <a:xfrm flipH="false" flipV="true" rot="0">
            <a:off x="1906892" y="1405176"/>
            <a:ext cx="15088430" cy="7995072"/>
          </a:xfrm>
          <a:custGeom>
            <a:avLst/>
            <a:gdLst/>
            <a:ahLst/>
            <a:cxnLst/>
            <a:rect r="r" b="b" t="t" l="l"/>
            <a:pathLst>
              <a:path h="7995072" w="15088430">
                <a:moveTo>
                  <a:pt x="0" y="7995071"/>
                </a:moveTo>
                <a:lnTo>
                  <a:pt x="15088430" y="7995071"/>
                </a:lnTo>
                <a:lnTo>
                  <a:pt x="15088430" y="0"/>
                </a:lnTo>
                <a:lnTo>
                  <a:pt x="0" y="0"/>
                </a:lnTo>
                <a:lnTo>
                  <a:pt x="0" y="7995071"/>
                </a:lnTo>
                <a:close/>
              </a:path>
            </a:pathLst>
          </a:custGeom>
          <a:blipFill>
            <a:blip r:embed="rId3"/>
            <a:stretch>
              <a:fillRect l="0" t="-33313" r="-102940" b="-140526"/>
            </a:stretch>
          </a:blipFill>
        </p:spPr>
      </p:sp>
      <p:sp>
        <p:nvSpPr>
          <p:cNvPr name="Freeform 4" id="4"/>
          <p:cNvSpPr/>
          <p:nvPr/>
        </p:nvSpPr>
        <p:spPr>
          <a:xfrm flipH="false" flipV="false" rot="169577">
            <a:off x="5987475" y="758088"/>
            <a:ext cx="6313049" cy="1294175"/>
          </a:xfrm>
          <a:custGeom>
            <a:avLst/>
            <a:gdLst/>
            <a:ahLst/>
            <a:cxnLst/>
            <a:rect r="r" b="b" t="t" l="l"/>
            <a:pathLst>
              <a:path h="1294175" w="6313049">
                <a:moveTo>
                  <a:pt x="0" y="0"/>
                </a:moveTo>
                <a:lnTo>
                  <a:pt x="6313050" y="0"/>
                </a:lnTo>
                <a:lnTo>
                  <a:pt x="6313050" y="1294175"/>
                </a:lnTo>
                <a:lnTo>
                  <a:pt x="0" y="129417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5" id="5"/>
          <p:cNvSpPr txBox="true"/>
          <p:nvPr/>
        </p:nvSpPr>
        <p:spPr>
          <a:xfrm rot="0">
            <a:off x="5245310" y="999270"/>
            <a:ext cx="8332145" cy="752475"/>
          </a:xfrm>
          <a:prstGeom prst="rect">
            <a:avLst/>
          </a:prstGeom>
        </p:spPr>
        <p:txBody>
          <a:bodyPr anchor="t" rtlCol="false" tIns="0" lIns="0" bIns="0" rIns="0">
            <a:spAutoFit/>
          </a:bodyPr>
          <a:lstStyle/>
          <a:p>
            <a:pPr algn="ctr" marL="0" indent="0" lvl="0">
              <a:lnSpc>
                <a:spcPts val="5999"/>
              </a:lnSpc>
              <a:spcBef>
                <a:spcPct val="0"/>
              </a:spcBef>
            </a:pPr>
            <a:r>
              <a:rPr lang="en-US" sz="4999" spc="249">
                <a:solidFill>
                  <a:srgbClr val="302C2C"/>
                </a:solidFill>
                <a:latin typeface="Lovelo"/>
              </a:rPr>
              <a:t>aTSAUCES</a:t>
            </a:r>
          </a:p>
        </p:txBody>
      </p:sp>
      <p:sp>
        <p:nvSpPr>
          <p:cNvPr name="Freeform 6" id="6"/>
          <p:cNvSpPr/>
          <p:nvPr/>
        </p:nvSpPr>
        <p:spPr>
          <a:xfrm flipH="false" flipV="false" rot="1642654">
            <a:off x="-682006" y="4484024"/>
            <a:ext cx="4222447" cy="5280810"/>
          </a:xfrm>
          <a:custGeom>
            <a:avLst/>
            <a:gdLst/>
            <a:ahLst/>
            <a:cxnLst/>
            <a:rect r="r" b="b" t="t" l="l"/>
            <a:pathLst>
              <a:path h="5280810" w="4222447">
                <a:moveTo>
                  <a:pt x="0" y="0"/>
                </a:moveTo>
                <a:lnTo>
                  <a:pt x="4222448" y="0"/>
                </a:lnTo>
                <a:lnTo>
                  <a:pt x="4222448" y="5280810"/>
                </a:lnTo>
                <a:lnTo>
                  <a:pt x="0" y="5280810"/>
                </a:lnTo>
                <a:lnTo>
                  <a:pt x="0" y="0"/>
                </a:lnTo>
                <a:close/>
              </a:path>
            </a:pathLst>
          </a:custGeom>
          <a:blipFill>
            <a:blip r:embed="rId6"/>
            <a:stretch>
              <a:fillRect l="0" t="0" r="0" b="0"/>
            </a:stretch>
          </a:blipFill>
        </p:spPr>
      </p:sp>
      <p:sp>
        <p:nvSpPr>
          <p:cNvPr name="Freeform 7" id="7"/>
          <p:cNvSpPr/>
          <p:nvPr/>
        </p:nvSpPr>
        <p:spPr>
          <a:xfrm flipH="false" flipV="false" rot="0">
            <a:off x="45948" y="8151300"/>
            <a:ext cx="4472223" cy="1133622"/>
          </a:xfrm>
          <a:custGeom>
            <a:avLst/>
            <a:gdLst/>
            <a:ahLst/>
            <a:cxnLst/>
            <a:rect r="r" b="b" t="t" l="l"/>
            <a:pathLst>
              <a:path h="1133622" w="4472223">
                <a:moveTo>
                  <a:pt x="0" y="0"/>
                </a:moveTo>
                <a:lnTo>
                  <a:pt x="4472223" y="0"/>
                </a:lnTo>
                <a:lnTo>
                  <a:pt x="4472223" y="1133622"/>
                </a:lnTo>
                <a:lnTo>
                  <a:pt x="0" y="1133622"/>
                </a:lnTo>
                <a:lnTo>
                  <a:pt x="0" y="0"/>
                </a:lnTo>
                <a:close/>
              </a:path>
            </a:pathLst>
          </a:custGeom>
          <a:blipFill>
            <a:blip r:embed="rId7"/>
            <a:stretch>
              <a:fillRect l="0" t="-54421" r="-348" b="-66120"/>
            </a:stretch>
          </a:blipFill>
        </p:spPr>
      </p:sp>
      <p:sp>
        <p:nvSpPr>
          <p:cNvPr name="Freeform 8" id="8"/>
          <p:cNvSpPr/>
          <p:nvPr/>
        </p:nvSpPr>
        <p:spPr>
          <a:xfrm flipH="false" flipV="false" rot="456773">
            <a:off x="15046699" y="1954545"/>
            <a:ext cx="2588615" cy="7190598"/>
          </a:xfrm>
          <a:custGeom>
            <a:avLst/>
            <a:gdLst/>
            <a:ahLst/>
            <a:cxnLst/>
            <a:rect r="r" b="b" t="t" l="l"/>
            <a:pathLst>
              <a:path h="7190598" w="2588615">
                <a:moveTo>
                  <a:pt x="0" y="0"/>
                </a:moveTo>
                <a:lnTo>
                  <a:pt x="2588615" y="0"/>
                </a:lnTo>
                <a:lnTo>
                  <a:pt x="2588615" y="7190598"/>
                </a:lnTo>
                <a:lnTo>
                  <a:pt x="0" y="7190598"/>
                </a:lnTo>
                <a:lnTo>
                  <a:pt x="0" y="0"/>
                </a:lnTo>
                <a:close/>
              </a:path>
            </a:pathLst>
          </a:custGeom>
          <a:blipFill>
            <a:blip r:embed="rId8"/>
            <a:stretch>
              <a:fillRect l="0" t="0" r="0" b="0"/>
            </a:stretch>
          </a:blipFill>
        </p:spPr>
      </p:sp>
      <p:sp>
        <p:nvSpPr>
          <p:cNvPr name="Freeform 9" id="9"/>
          <p:cNvSpPr/>
          <p:nvPr/>
        </p:nvSpPr>
        <p:spPr>
          <a:xfrm flipH="false" flipV="false" rot="0">
            <a:off x="1601917" y="1058606"/>
            <a:ext cx="680142" cy="693138"/>
          </a:xfrm>
          <a:custGeom>
            <a:avLst/>
            <a:gdLst/>
            <a:ahLst/>
            <a:cxnLst/>
            <a:rect r="r" b="b" t="t" l="l"/>
            <a:pathLst>
              <a:path h="693138" w="680142">
                <a:moveTo>
                  <a:pt x="0" y="0"/>
                </a:moveTo>
                <a:lnTo>
                  <a:pt x="680142" y="0"/>
                </a:lnTo>
                <a:lnTo>
                  <a:pt x="680142" y="693139"/>
                </a:lnTo>
                <a:lnTo>
                  <a:pt x="0" y="693139"/>
                </a:lnTo>
                <a:lnTo>
                  <a:pt x="0" y="0"/>
                </a:lnTo>
                <a:close/>
              </a:path>
            </a:pathLst>
          </a:custGeom>
          <a:blipFill>
            <a:blip r:embed="rId9"/>
            <a:stretch>
              <a:fillRect l="0" t="0" r="0" b="0"/>
            </a:stretch>
          </a:blipFill>
        </p:spPr>
      </p:sp>
      <p:sp>
        <p:nvSpPr>
          <p:cNvPr name="Freeform 10" id="10"/>
          <p:cNvSpPr/>
          <p:nvPr/>
        </p:nvSpPr>
        <p:spPr>
          <a:xfrm flipH="false" flipV="false" rot="-574894">
            <a:off x="12693719" y="-1372566"/>
            <a:ext cx="4955709" cy="4802533"/>
          </a:xfrm>
          <a:custGeom>
            <a:avLst/>
            <a:gdLst/>
            <a:ahLst/>
            <a:cxnLst/>
            <a:rect r="r" b="b" t="t" l="l"/>
            <a:pathLst>
              <a:path h="4802533" w="4955709">
                <a:moveTo>
                  <a:pt x="0" y="0"/>
                </a:moveTo>
                <a:lnTo>
                  <a:pt x="4955710" y="0"/>
                </a:lnTo>
                <a:lnTo>
                  <a:pt x="4955710" y="4802532"/>
                </a:lnTo>
                <a:lnTo>
                  <a:pt x="0" y="4802532"/>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1" id="11"/>
          <p:cNvSpPr/>
          <p:nvPr/>
        </p:nvSpPr>
        <p:spPr>
          <a:xfrm flipH="false" flipV="false" rot="0">
            <a:off x="7863050" y="3117442"/>
            <a:ext cx="3096664" cy="3096664"/>
          </a:xfrm>
          <a:custGeom>
            <a:avLst/>
            <a:gdLst/>
            <a:ahLst/>
            <a:cxnLst/>
            <a:rect r="r" b="b" t="t" l="l"/>
            <a:pathLst>
              <a:path h="3096664" w="3096664">
                <a:moveTo>
                  <a:pt x="0" y="0"/>
                </a:moveTo>
                <a:lnTo>
                  <a:pt x="3096664" y="0"/>
                </a:lnTo>
                <a:lnTo>
                  <a:pt x="3096664" y="3096663"/>
                </a:lnTo>
                <a:lnTo>
                  <a:pt x="0" y="3096663"/>
                </a:lnTo>
                <a:lnTo>
                  <a:pt x="0" y="0"/>
                </a:lnTo>
                <a:close/>
              </a:path>
            </a:pathLst>
          </a:custGeom>
          <a:blipFill>
            <a:blip r:embed="rId12"/>
            <a:stretch>
              <a:fillRect l="0" t="0" r="0" b="0"/>
            </a:stretch>
          </a:blipFill>
        </p:spPr>
      </p:sp>
      <p:sp>
        <p:nvSpPr>
          <p:cNvPr name="TextBox 12" id="12"/>
          <p:cNvSpPr txBox="true"/>
          <p:nvPr/>
        </p:nvSpPr>
        <p:spPr>
          <a:xfrm rot="0">
            <a:off x="2481757" y="2149968"/>
            <a:ext cx="13859249" cy="5220068"/>
          </a:xfrm>
          <a:prstGeom prst="rect">
            <a:avLst/>
          </a:prstGeom>
        </p:spPr>
        <p:txBody>
          <a:bodyPr anchor="t" rtlCol="false" tIns="0" lIns="0" bIns="0" rIns="0">
            <a:spAutoFit/>
          </a:bodyPr>
          <a:lstStyle/>
          <a:p>
            <a:pPr algn="just">
              <a:lnSpc>
                <a:spcPts val="4179"/>
              </a:lnSpc>
            </a:pPr>
            <a:r>
              <a:rPr lang="en-US" sz="2985">
                <a:solidFill>
                  <a:srgbClr val="302C2C"/>
                </a:solidFill>
                <a:latin typeface="Varela Round"/>
              </a:rPr>
              <a:t>1. Karjeras attīstības atbalsta pasākumu plāna paraugs</a:t>
            </a:r>
            <a:r>
              <a:rPr lang="en-US" sz="2985">
                <a:solidFill>
                  <a:srgbClr val="302C2C"/>
                </a:solidFill>
                <a:latin typeface="Varela Round"/>
              </a:rPr>
              <a:t> vispārējās izglītības iestādēm, VIAA, 2019. </a:t>
            </a:r>
          </a:p>
          <a:p>
            <a:pPr algn="just">
              <a:lnSpc>
                <a:spcPts val="4179"/>
              </a:lnSpc>
            </a:pPr>
          </a:p>
          <a:p>
            <a:pPr algn="just">
              <a:lnSpc>
                <a:spcPts val="4179"/>
              </a:lnSpc>
            </a:pPr>
          </a:p>
          <a:p>
            <a:pPr algn="just">
              <a:lnSpc>
                <a:spcPts val="4179"/>
              </a:lnSpc>
            </a:pPr>
          </a:p>
          <a:p>
            <a:pPr algn="just">
              <a:lnSpc>
                <a:spcPts val="4179"/>
              </a:lnSpc>
            </a:pPr>
          </a:p>
          <a:p>
            <a:pPr algn="just">
              <a:lnSpc>
                <a:spcPts val="4179"/>
              </a:lnSpc>
            </a:pPr>
          </a:p>
          <a:p>
            <a:pPr algn="just">
              <a:lnSpc>
                <a:spcPts val="4179"/>
              </a:lnSpc>
            </a:pPr>
          </a:p>
          <a:p>
            <a:pPr algn="just">
              <a:lnSpc>
                <a:spcPts val="4179"/>
              </a:lnSpc>
            </a:pPr>
            <a:r>
              <a:rPr lang="en-US" sz="2985">
                <a:solidFill>
                  <a:srgbClr val="302C2C"/>
                </a:solidFill>
                <a:latin typeface="Varela Round"/>
              </a:rPr>
              <a:t>2. </a:t>
            </a:r>
            <a:r>
              <a:rPr lang="en-US" sz="2985">
                <a:solidFill>
                  <a:srgbClr val="302C2C"/>
                </a:solidFill>
                <a:latin typeface="Varela Round"/>
              </a:rPr>
              <a:t>Vadlīnijas karjeras attīstības atbalsta īstenošanai, VIAA, 2022. </a:t>
            </a:r>
          </a:p>
          <a:p>
            <a:pPr algn="just">
              <a:lnSpc>
                <a:spcPts val="4179"/>
              </a:lnSpc>
            </a:pPr>
          </a:p>
        </p:txBody>
      </p:sp>
      <p:sp>
        <p:nvSpPr>
          <p:cNvPr name="Freeform 13" id="13"/>
          <p:cNvSpPr/>
          <p:nvPr/>
        </p:nvSpPr>
        <p:spPr>
          <a:xfrm flipH="false" flipV="false" rot="0">
            <a:off x="7880795" y="7124429"/>
            <a:ext cx="3099627" cy="3099627"/>
          </a:xfrm>
          <a:custGeom>
            <a:avLst/>
            <a:gdLst/>
            <a:ahLst/>
            <a:cxnLst/>
            <a:rect r="r" b="b" t="t" l="l"/>
            <a:pathLst>
              <a:path h="3099627" w="3099627">
                <a:moveTo>
                  <a:pt x="0" y="0"/>
                </a:moveTo>
                <a:lnTo>
                  <a:pt x="3099627" y="0"/>
                </a:lnTo>
                <a:lnTo>
                  <a:pt x="3099627" y="3099627"/>
                </a:lnTo>
                <a:lnTo>
                  <a:pt x="0" y="3099627"/>
                </a:lnTo>
                <a:lnTo>
                  <a:pt x="0" y="0"/>
                </a:lnTo>
                <a:close/>
              </a:path>
            </a:pathLst>
          </a:custGeom>
          <a:blipFill>
            <a:blip r:embed="rId13"/>
            <a:stretch>
              <a:fillRect l="0" t="0" r="0" b="0"/>
            </a:stretch>
          </a:blipFill>
        </p:spPr>
      </p:sp>
      <p:sp>
        <p:nvSpPr>
          <p:cNvPr name="Freeform 14" id="14"/>
          <p:cNvSpPr/>
          <p:nvPr/>
        </p:nvSpPr>
        <p:spPr>
          <a:xfrm flipH="false" flipV="true" rot="0">
            <a:off x="16579158" y="1058606"/>
            <a:ext cx="680142" cy="693138"/>
          </a:xfrm>
          <a:custGeom>
            <a:avLst/>
            <a:gdLst/>
            <a:ahLst/>
            <a:cxnLst/>
            <a:rect r="r" b="b" t="t" l="l"/>
            <a:pathLst>
              <a:path h="693138" w="680142">
                <a:moveTo>
                  <a:pt x="0" y="693139"/>
                </a:moveTo>
                <a:lnTo>
                  <a:pt x="680142" y="693139"/>
                </a:lnTo>
                <a:lnTo>
                  <a:pt x="680142" y="0"/>
                </a:lnTo>
                <a:lnTo>
                  <a:pt x="0" y="0"/>
                </a:lnTo>
                <a:lnTo>
                  <a:pt x="0" y="693139"/>
                </a:lnTo>
                <a:close/>
              </a:path>
            </a:pathLst>
          </a:custGeom>
          <a:blipFill>
            <a:blip r:embed="rId9"/>
            <a:stretch>
              <a:fillRect l="0" t="0" r="0" b="0"/>
            </a:stretch>
          </a:blipFill>
        </p:spPr>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DAFs0rPjLNg</dc:identifier>
  <dcterms:modified xsi:type="dcterms:W3CDTF">2011-08-01T06:04:30Z</dcterms:modified>
  <cp:revision>1</cp:revision>
  <dc:title>Karjera</dc:title>
</cp:coreProperties>
</file>